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45"/>
  </p:notesMasterIdLst>
  <p:handoutMasterIdLst>
    <p:handoutMasterId r:id="rId46"/>
  </p:handoutMasterIdLst>
  <p:sldIdLst>
    <p:sldId id="339" r:id="rId3"/>
    <p:sldId id="277" r:id="rId4"/>
    <p:sldId id="348" r:id="rId5"/>
    <p:sldId id="304" r:id="rId6"/>
    <p:sldId id="279" r:id="rId7"/>
    <p:sldId id="280" r:id="rId8"/>
    <p:sldId id="305" r:id="rId9"/>
    <p:sldId id="269" r:id="rId10"/>
    <p:sldId id="260" r:id="rId11"/>
    <p:sldId id="310" r:id="rId12"/>
    <p:sldId id="349" r:id="rId13"/>
    <p:sldId id="264" r:id="rId14"/>
    <p:sldId id="265" r:id="rId15"/>
    <p:sldId id="291" r:id="rId16"/>
    <p:sldId id="261" r:id="rId17"/>
    <p:sldId id="340" r:id="rId18"/>
    <p:sldId id="271" r:id="rId19"/>
    <p:sldId id="312" r:id="rId20"/>
    <p:sldId id="350" r:id="rId21"/>
    <p:sldId id="351" r:id="rId22"/>
    <p:sldId id="331" r:id="rId23"/>
    <p:sldId id="344" r:id="rId24"/>
    <p:sldId id="288" r:id="rId25"/>
    <p:sldId id="321" r:id="rId26"/>
    <p:sldId id="298" r:id="rId27"/>
    <p:sldId id="318" r:id="rId28"/>
    <p:sldId id="325" r:id="rId29"/>
    <p:sldId id="330" r:id="rId30"/>
    <p:sldId id="319" r:id="rId31"/>
    <p:sldId id="333" r:id="rId32"/>
    <p:sldId id="282" r:id="rId33"/>
    <p:sldId id="343" r:id="rId34"/>
    <p:sldId id="301" r:id="rId35"/>
    <p:sldId id="303" r:id="rId36"/>
    <p:sldId id="315" r:id="rId37"/>
    <p:sldId id="292" r:id="rId38"/>
    <p:sldId id="295" r:id="rId39"/>
    <p:sldId id="275" r:id="rId40"/>
    <p:sldId id="337" r:id="rId41"/>
    <p:sldId id="338" r:id="rId42"/>
    <p:sldId id="346" r:id="rId43"/>
    <p:sldId id="347" r:id="rId44"/>
  </p:sldIdLst>
  <p:sldSz cx="9144000" cy="6858000" type="screen4x3"/>
  <p:notesSz cx="9236075"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2928"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9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Harder" initials="SH" lastIdx="1" clrIdx="0">
    <p:extLst>
      <p:ext uri="{19B8F6BF-5375-455C-9EA6-DF929625EA0E}">
        <p15:presenceInfo xmlns:p15="http://schemas.microsoft.com/office/powerpoint/2012/main" userId="S::HarderS@dnr.sc.gov::f0e42be9-e8a3-4dd3-beab-8900d9ed67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84787" autoAdjust="0"/>
  </p:normalViewPr>
  <p:slideViewPr>
    <p:cSldViewPr snapToGrid="0" showGuides="1">
      <p:cViewPr varScale="1">
        <p:scale>
          <a:sx n="97" d="100"/>
          <a:sy n="97" d="100"/>
        </p:scale>
        <p:origin x="2196" y="72"/>
      </p:cViewPr>
      <p:guideLst>
        <p:guide orient="horz" pos="2616"/>
        <p:guide pos="2928"/>
      </p:guideLst>
    </p:cSldViewPr>
  </p:slideViewPr>
  <p:notesTextViewPr>
    <p:cViewPr>
      <p:scale>
        <a:sx n="1" d="1"/>
        <a:sy n="1" d="1"/>
      </p:scale>
      <p:origin x="0" y="0"/>
    </p:cViewPr>
  </p:notesTextViewPr>
  <p:notesViewPr>
    <p:cSldViewPr snapToGrid="0" showGuides="1">
      <p:cViewPr varScale="1">
        <p:scale>
          <a:sx n="111" d="100"/>
          <a:sy n="111" d="100"/>
        </p:scale>
        <p:origin x="1536" y="78"/>
      </p:cViewPr>
      <p:guideLst>
        <p:guide orient="horz" pos="2160"/>
        <p:guide pos="29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002299" cy="344091"/>
          </a:xfrm>
          <a:prstGeom prst="rect">
            <a:avLst/>
          </a:prstGeom>
        </p:spPr>
        <p:txBody>
          <a:bodyPr vert="horz" lIns="92303" tIns="46152" rIns="92303" bIns="46152" rtlCol="0"/>
          <a:lstStyle>
            <a:lvl1pPr algn="l">
              <a:defRPr sz="1200"/>
            </a:lvl1pPr>
          </a:lstStyle>
          <a:p>
            <a:endParaRPr lang="en-US"/>
          </a:p>
        </p:txBody>
      </p:sp>
      <p:sp>
        <p:nvSpPr>
          <p:cNvPr id="3" name="Date Placeholder 2"/>
          <p:cNvSpPr>
            <a:spLocks noGrp="1"/>
          </p:cNvSpPr>
          <p:nvPr>
            <p:ph type="dt" sz="quarter" idx="1"/>
          </p:nvPr>
        </p:nvSpPr>
        <p:spPr>
          <a:xfrm>
            <a:off x="5231641" y="2"/>
            <a:ext cx="4002299" cy="344091"/>
          </a:xfrm>
          <a:prstGeom prst="rect">
            <a:avLst/>
          </a:prstGeom>
        </p:spPr>
        <p:txBody>
          <a:bodyPr vert="horz" lIns="92303" tIns="46152" rIns="92303" bIns="46152" rtlCol="0"/>
          <a:lstStyle>
            <a:lvl1pPr algn="r">
              <a:defRPr sz="1200"/>
            </a:lvl1pPr>
          </a:lstStyle>
          <a:p>
            <a:fld id="{B7ED39D2-937B-42C9-A214-75EBA8995D2B}" type="datetimeFigureOut">
              <a:rPr lang="en-US" smtClean="0"/>
              <a:t>11/5/2021</a:t>
            </a:fld>
            <a:endParaRPr lang="en-US"/>
          </a:p>
        </p:txBody>
      </p:sp>
      <p:sp>
        <p:nvSpPr>
          <p:cNvPr id="4" name="Footer Placeholder 3"/>
          <p:cNvSpPr>
            <a:spLocks noGrp="1"/>
          </p:cNvSpPr>
          <p:nvPr>
            <p:ph type="ftr" sz="quarter" idx="2"/>
          </p:nvPr>
        </p:nvSpPr>
        <p:spPr>
          <a:xfrm>
            <a:off x="2" y="6513911"/>
            <a:ext cx="4002299" cy="344090"/>
          </a:xfrm>
          <a:prstGeom prst="rect">
            <a:avLst/>
          </a:prstGeom>
        </p:spPr>
        <p:txBody>
          <a:bodyPr vert="horz" lIns="92303" tIns="46152" rIns="92303" bIns="46152" rtlCol="0" anchor="b"/>
          <a:lstStyle>
            <a:lvl1pPr algn="l">
              <a:defRPr sz="1200"/>
            </a:lvl1pPr>
          </a:lstStyle>
          <a:p>
            <a:endParaRPr lang="en-US"/>
          </a:p>
        </p:txBody>
      </p:sp>
      <p:sp>
        <p:nvSpPr>
          <p:cNvPr id="5" name="Slide Number Placeholder 4"/>
          <p:cNvSpPr>
            <a:spLocks noGrp="1"/>
          </p:cNvSpPr>
          <p:nvPr>
            <p:ph type="sldNum" sz="quarter" idx="3"/>
          </p:nvPr>
        </p:nvSpPr>
        <p:spPr>
          <a:xfrm>
            <a:off x="5231641" y="6513911"/>
            <a:ext cx="4002299" cy="344090"/>
          </a:xfrm>
          <a:prstGeom prst="rect">
            <a:avLst/>
          </a:prstGeom>
        </p:spPr>
        <p:txBody>
          <a:bodyPr vert="horz" lIns="92303" tIns="46152" rIns="92303" bIns="46152" rtlCol="0" anchor="b"/>
          <a:lstStyle>
            <a:lvl1pPr algn="r">
              <a:defRPr sz="1200"/>
            </a:lvl1pPr>
          </a:lstStyle>
          <a:p>
            <a:fld id="{09B5BDBA-8226-4818-8FA8-92A0FF011D1C}" type="slidenum">
              <a:rPr lang="en-US" smtClean="0"/>
              <a:t>‹#›</a:t>
            </a:fld>
            <a:endParaRPr lang="en-US"/>
          </a:p>
        </p:txBody>
      </p:sp>
    </p:spTree>
    <p:extLst>
      <p:ext uri="{BB962C8B-B14F-4D97-AF65-F5344CB8AC3E}">
        <p14:creationId xmlns:p14="http://schemas.microsoft.com/office/powerpoint/2010/main" val="937746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002299" cy="344091"/>
          </a:xfrm>
          <a:prstGeom prst="rect">
            <a:avLst/>
          </a:prstGeom>
        </p:spPr>
        <p:txBody>
          <a:bodyPr vert="horz" lIns="92303" tIns="46152" rIns="92303" bIns="46152" rtlCol="0"/>
          <a:lstStyle>
            <a:lvl1pPr algn="l">
              <a:defRPr sz="1200"/>
            </a:lvl1pPr>
          </a:lstStyle>
          <a:p>
            <a:endParaRPr lang="en-US"/>
          </a:p>
        </p:txBody>
      </p:sp>
      <p:sp>
        <p:nvSpPr>
          <p:cNvPr id="3" name="Date Placeholder 2"/>
          <p:cNvSpPr>
            <a:spLocks noGrp="1"/>
          </p:cNvSpPr>
          <p:nvPr>
            <p:ph type="dt" idx="1"/>
          </p:nvPr>
        </p:nvSpPr>
        <p:spPr>
          <a:xfrm>
            <a:off x="5231641" y="2"/>
            <a:ext cx="4002299" cy="344091"/>
          </a:xfrm>
          <a:prstGeom prst="rect">
            <a:avLst/>
          </a:prstGeom>
        </p:spPr>
        <p:txBody>
          <a:bodyPr vert="horz" lIns="92303" tIns="46152" rIns="92303" bIns="46152" rtlCol="0"/>
          <a:lstStyle>
            <a:lvl1pPr algn="r">
              <a:defRPr sz="1200"/>
            </a:lvl1pPr>
          </a:lstStyle>
          <a:p>
            <a:fld id="{BE06104E-BCD0-4C3E-905D-D757CCBFE403}" type="datetimeFigureOut">
              <a:rPr lang="en-US" smtClean="0"/>
              <a:t>11/5/2021</a:t>
            </a:fld>
            <a:endParaRPr lang="en-US"/>
          </a:p>
        </p:txBody>
      </p:sp>
      <p:sp>
        <p:nvSpPr>
          <p:cNvPr id="4" name="Slide Image Placeholder 3"/>
          <p:cNvSpPr>
            <a:spLocks noGrp="1" noRot="1" noChangeAspect="1"/>
          </p:cNvSpPr>
          <p:nvPr>
            <p:ph type="sldImg" idx="2"/>
          </p:nvPr>
        </p:nvSpPr>
        <p:spPr>
          <a:xfrm>
            <a:off x="3076575" y="857250"/>
            <a:ext cx="3082925" cy="2312988"/>
          </a:xfrm>
          <a:prstGeom prst="rect">
            <a:avLst/>
          </a:prstGeom>
          <a:noFill/>
          <a:ln w="12700">
            <a:solidFill>
              <a:prstClr val="black"/>
            </a:solidFill>
          </a:ln>
        </p:spPr>
        <p:txBody>
          <a:bodyPr vert="horz" lIns="92303" tIns="46152" rIns="92303" bIns="46152" rtlCol="0" anchor="ctr"/>
          <a:lstStyle/>
          <a:p>
            <a:endParaRPr lang="en-US"/>
          </a:p>
        </p:txBody>
      </p:sp>
      <p:sp>
        <p:nvSpPr>
          <p:cNvPr id="5" name="Notes Placeholder 4"/>
          <p:cNvSpPr>
            <a:spLocks noGrp="1"/>
          </p:cNvSpPr>
          <p:nvPr>
            <p:ph type="body" sz="quarter" idx="3"/>
          </p:nvPr>
        </p:nvSpPr>
        <p:spPr>
          <a:xfrm>
            <a:off x="923608" y="3300412"/>
            <a:ext cx="7388860" cy="2700338"/>
          </a:xfrm>
          <a:prstGeom prst="rect">
            <a:avLst/>
          </a:prstGeom>
        </p:spPr>
        <p:txBody>
          <a:bodyPr vert="horz" lIns="92303" tIns="46152" rIns="92303" bIns="461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513911"/>
            <a:ext cx="4002299" cy="344090"/>
          </a:xfrm>
          <a:prstGeom prst="rect">
            <a:avLst/>
          </a:prstGeom>
        </p:spPr>
        <p:txBody>
          <a:bodyPr vert="horz" lIns="92303" tIns="46152" rIns="92303" bIns="46152" rtlCol="0" anchor="b"/>
          <a:lstStyle>
            <a:lvl1pPr algn="l">
              <a:defRPr sz="1200"/>
            </a:lvl1pPr>
          </a:lstStyle>
          <a:p>
            <a:endParaRPr lang="en-US"/>
          </a:p>
        </p:txBody>
      </p:sp>
      <p:sp>
        <p:nvSpPr>
          <p:cNvPr id="7" name="Slide Number Placeholder 6"/>
          <p:cNvSpPr>
            <a:spLocks noGrp="1"/>
          </p:cNvSpPr>
          <p:nvPr>
            <p:ph type="sldNum" sz="quarter" idx="5"/>
          </p:nvPr>
        </p:nvSpPr>
        <p:spPr>
          <a:xfrm>
            <a:off x="5231641" y="6513911"/>
            <a:ext cx="4002299" cy="344090"/>
          </a:xfrm>
          <a:prstGeom prst="rect">
            <a:avLst/>
          </a:prstGeom>
        </p:spPr>
        <p:txBody>
          <a:bodyPr vert="horz" lIns="92303" tIns="46152" rIns="92303" bIns="46152" rtlCol="0" anchor="b"/>
          <a:lstStyle>
            <a:lvl1pPr algn="r">
              <a:defRPr sz="1200"/>
            </a:lvl1pPr>
          </a:lstStyle>
          <a:p>
            <a:fld id="{44E84E59-F463-4FC1-A1A0-4B186F92986D}" type="slidenum">
              <a:rPr lang="en-US" smtClean="0"/>
              <a:t>‹#›</a:t>
            </a:fld>
            <a:endParaRPr lang="en-US"/>
          </a:p>
        </p:txBody>
      </p:sp>
    </p:spTree>
    <p:extLst>
      <p:ext uri="{BB962C8B-B14F-4D97-AF65-F5344CB8AC3E}">
        <p14:creationId xmlns:p14="http://schemas.microsoft.com/office/powerpoint/2010/main" val="762805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Agenda, Major points:</a:t>
            </a:r>
          </a:p>
          <a:p>
            <a:r>
              <a:rPr lang="en-US" baseline="0" dirty="0"/>
              <a:t>Importance of Water Planning</a:t>
            </a:r>
          </a:p>
          <a:p>
            <a:r>
              <a:rPr lang="en-US" baseline="0" dirty="0"/>
              <a:t>How we got here – brief history of State Water Planning, five-step process</a:t>
            </a:r>
          </a:p>
          <a:p>
            <a:r>
              <a:rPr lang="en-US" baseline="0" dirty="0"/>
              <a:t>Where we are at – work of the PPAC and recent release of Planning Framework</a:t>
            </a:r>
          </a:p>
          <a:p>
            <a:r>
              <a:rPr lang="en-US" dirty="0"/>
              <a:t>Where we are going – application of</a:t>
            </a:r>
            <a:r>
              <a:rPr lang="en-US" baseline="0" dirty="0"/>
              <a:t> Planning Framework in the Broad basin</a:t>
            </a:r>
          </a:p>
          <a:p>
            <a:r>
              <a:rPr lang="en-US" baseline="0" dirty="0"/>
              <a:t>Wrap up with a Q&amp;A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87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0"/>
              </a:spcAft>
              <a:buFont typeface="Courier New" panose="02070309020205020404" pitchFamily="49" charset="0"/>
              <a:buNone/>
            </a:pPr>
            <a:r>
              <a:rPr lang="en-US" sz="1100" dirty="0">
                <a:effectLst/>
                <a:latin typeface="Calibri" panose="020F0502020204030204" pitchFamily="34" charset="0"/>
                <a:ea typeface="Times New Roman" panose="02020603050405020304" pitchFamily="18" charset="0"/>
              </a:rPr>
              <a:t>1. SW assessments – basin stakeholder meetings and a SW TAC (also how they have stayed engaged)</a:t>
            </a:r>
          </a:p>
          <a:p>
            <a:pPr marL="457200" marR="0" lvl="1" indent="0">
              <a:spcBef>
                <a:spcPts val="0"/>
              </a:spcBef>
              <a:spcAft>
                <a:spcPts val="0"/>
              </a:spcAft>
              <a:buFont typeface="Courier New" panose="02070309020205020404" pitchFamily="49" charset="0"/>
              <a:buNone/>
            </a:pPr>
            <a:r>
              <a:rPr lang="en-US" sz="1100" dirty="0">
                <a:effectLst/>
                <a:latin typeface="Calibri" panose="020F0502020204030204" pitchFamily="34" charset="0"/>
                <a:ea typeface="Times New Roman" panose="02020603050405020304" pitchFamily="18" charset="0"/>
              </a:rPr>
              <a:t>2. GW assessment – coastal plain stakeholder meetings and GW TAC (also how they have stayed engaged w/ GW flow model development)</a:t>
            </a:r>
            <a:endParaRPr lang="en-US" sz="1100" dirty="0">
              <a:effectLst/>
              <a:latin typeface="Calibri" panose="020F0502020204030204" pitchFamily="34" charset="0"/>
              <a:ea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100" dirty="0">
                <a:effectLst/>
                <a:latin typeface="Calibri" panose="020F0502020204030204" pitchFamily="34" charset="0"/>
                <a:ea typeface="Times New Roman" panose="02020603050405020304" pitchFamily="18" charset="0"/>
              </a:rPr>
              <a:t>3. WD methodology development and sector specific meetings to shape and refine the WD methods and provide feedback on the draft</a:t>
            </a:r>
            <a:endParaRPr lang="en-US" sz="1100" dirty="0">
              <a:effectLst/>
              <a:latin typeface="Calibri" panose="020F0502020204030204" pitchFamily="34" charset="0"/>
              <a:ea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100" dirty="0">
                <a:effectLst/>
                <a:latin typeface="Calibri" panose="020F0502020204030204" pitchFamily="34" charset="0"/>
                <a:ea typeface="Times New Roman" panose="02020603050405020304" pitchFamily="18" charset="0"/>
              </a:rPr>
              <a:t>4. Mention briefly the PPAC and RBC processes as true stakeholder driven processes then transition to PPAC slide on slide 10</a:t>
            </a:r>
            <a:endParaRPr lang="en-US" sz="11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11</a:t>
            </a:fld>
            <a:endParaRPr lang="en-US"/>
          </a:p>
        </p:txBody>
      </p:sp>
    </p:spTree>
    <p:extLst>
      <p:ext uri="{BB962C8B-B14F-4D97-AF65-F5344CB8AC3E}">
        <p14:creationId xmlns:p14="http://schemas.microsoft.com/office/powerpoint/2010/main" val="422617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interest group</a:t>
            </a:r>
          </a:p>
          <a:p>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13</a:t>
            </a:fld>
            <a:endParaRPr lang="en-US"/>
          </a:p>
        </p:txBody>
      </p:sp>
    </p:spTree>
    <p:extLst>
      <p:ext uri="{BB962C8B-B14F-4D97-AF65-F5344CB8AC3E}">
        <p14:creationId xmlns:p14="http://schemas.microsoft.com/office/powerpoint/2010/main" val="44680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6575" y="857250"/>
            <a:ext cx="3082925" cy="2312988"/>
          </a:xfrm>
        </p:spPr>
      </p:sp>
      <p:sp>
        <p:nvSpPr>
          <p:cNvPr id="3" name="Notes Placeholder 2"/>
          <p:cNvSpPr>
            <a:spLocks noGrp="1"/>
          </p:cNvSpPr>
          <p:nvPr>
            <p:ph type="body" idx="1"/>
          </p:nvPr>
        </p:nvSpPr>
        <p:spPr/>
        <p:txBody>
          <a:bodyPr/>
          <a:lstStyle/>
          <a:p>
            <a:r>
              <a:rPr lang="en-US" sz="1600" dirty="0"/>
              <a:t>Emphasize collaborators</a:t>
            </a:r>
          </a:p>
          <a:p>
            <a:r>
              <a:rPr lang="en-US" sz="1600" dirty="0"/>
              <a:t>Completing the technical work/getting the science done first</a:t>
            </a:r>
          </a:p>
          <a:p>
            <a:r>
              <a:rPr lang="en-US" sz="1600" dirty="0"/>
              <a:t>Highlight recent publications (Water Demand Projection Report and planning Framework)</a:t>
            </a:r>
          </a:p>
        </p:txBody>
      </p:sp>
      <p:sp>
        <p:nvSpPr>
          <p:cNvPr id="4" name="Slide Number Placeholder 3"/>
          <p:cNvSpPr>
            <a:spLocks noGrp="1"/>
          </p:cNvSpPr>
          <p:nvPr>
            <p:ph type="sldNum" sz="quarter" idx="10"/>
          </p:nvPr>
        </p:nvSpPr>
        <p:spPr/>
        <p:txBody>
          <a:bodyPr/>
          <a:lstStyle/>
          <a:p>
            <a:fld id="{DA015F93-C769-4A3E-B7BF-C825FB3F46AE}" type="slidenum">
              <a:rPr lang="en-US" smtClean="0"/>
              <a:t>15</a:t>
            </a:fld>
            <a:endParaRPr lang="en-US"/>
          </a:p>
        </p:txBody>
      </p:sp>
    </p:spTree>
    <p:extLst>
      <p:ext uri="{BB962C8B-B14F-4D97-AF65-F5344CB8AC3E}">
        <p14:creationId xmlns:p14="http://schemas.microsoft.com/office/powerpoint/2010/main" val="2218763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Agenda, Major points:</a:t>
            </a:r>
          </a:p>
          <a:p>
            <a:r>
              <a:rPr lang="en-US" baseline="0" dirty="0"/>
              <a:t>Importance of Water Planning</a:t>
            </a:r>
          </a:p>
          <a:p>
            <a:r>
              <a:rPr lang="en-US" baseline="0" dirty="0"/>
              <a:t>How we got here – brief history of State Water Planning, five-step process</a:t>
            </a:r>
          </a:p>
          <a:p>
            <a:r>
              <a:rPr lang="en-US" baseline="0" dirty="0"/>
              <a:t>Where we are at – work of the PPAC and recent release of Planning Framework</a:t>
            </a:r>
          </a:p>
          <a:p>
            <a:r>
              <a:rPr lang="en-US" dirty="0"/>
              <a:t>Where we are going – application of</a:t>
            </a:r>
            <a:r>
              <a:rPr lang="en-US" baseline="0" dirty="0"/>
              <a:t> Planning Framework in the Broad basin</a:t>
            </a:r>
          </a:p>
          <a:p>
            <a:r>
              <a:rPr lang="en-US" baseline="0" dirty="0"/>
              <a:t>Wrap up with a Q&amp;A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43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management strategies, simplify</a:t>
            </a:r>
            <a:r>
              <a:rPr lang="en-US" baseline="0" dirty="0"/>
              <a:t> definition</a:t>
            </a:r>
          </a:p>
          <a:p>
            <a:r>
              <a:rPr lang="en-US" baseline="0" dirty="0"/>
              <a:t>List water management strategies.</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18</a:t>
            </a:fld>
            <a:endParaRPr lang="en-US"/>
          </a:p>
        </p:txBody>
      </p:sp>
    </p:spTree>
    <p:extLst>
      <p:ext uri="{BB962C8B-B14F-4D97-AF65-F5344CB8AC3E}">
        <p14:creationId xmlns:p14="http://schemas.microsoft.com/office/powerpoint/2010/main" val="264014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 less than 1% of total water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59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 less than 1% of total water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973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management strategies, simplify</a:t>
            </a:r>
            <a:r>
              <a:rPr lang="en-US" baseline="0" dirty="0"/>
              <a:t> definition</a:t>
            </a:r>
          </a:p>
          <a:p>
            <a:r>
              <a:rPr lang="en-US" baseline="0" dirty="0"/>
              <a:t>List water management strategies.</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21</a:t>
            </a:fld>
            <a:endParaRPr lang="en-US"/>
          </a:p>
        </p:txBody>
      </p:sp>
    </p:spTree>
    <p:extLst>
      <p:ext uri="{BB962C8B-B14F-4D97-AF65-F5344CB8AC3E}">
        <p14:creationId xmlns:p14="http://schemas.microsoft.com/office/powerpoint/2010/main" val="4278854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and</a:t>
            </a:r>
            <a:r>
              <a:rPr lang="en-US" baseline="0" dirty="0"/>
              <a:t> 9 important parts of the water plan</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22</a:t>
            </a:fld>
            <a:endParaRPr lang="en-US"/>
          </a:p>
        </p:txBody>
      </p:sp>
    </p:spTree>
    <p:extLst>
      <p:ext uri="{BB962C8B-B14F-4D97-AF65-F5344CB8AC3E}">
        <p14:creationId xmlns:p14="http://schemas.microsoft.com/office/powerpoint/2010/main" val="140144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Bylaws</a:t>
            </a:r>
            <a:r>
              <a:rPr lang="en-US" baseline="0" dirty="0"/>
              <a:t> – Appendix of Planning Framework</a:t>
            </a:r>
          </a:p>
          <a:p>
            <a:r>
              <a:rPr lang="en-US" baseline="0" dirty="0"/>
              <a:t>After instead of through</a:t>
            </a:r>
          </a:p>
          <a:p>
            <a:r>
              <a:rPr lang="en-US" baseline="0" dirty="0"/>
              <a:t>Balanced representation</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25</a:t>
            </a:fld>
            <a:endParaRPr lang="en-US"/>
          </a:p>
        </p:txBody>
      </p:sp>
    </p:spTree>
    <p:extLst>
      <p:ext uri="{BB962C8B-B14F-4D97-AF65-F5344CB8AC3E}">
        <p14:creationId xmlns:p14="http://schemas.microsoft.com/office/powerpoint/2010/main" val="148602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3</a:t>
            </a:fld>
            <a:endParaRPr lang="en-US"/>
          </a:p>
        </p:txBody>
      </p:sp>
    </p:spTree>
    <p:extLst>
      <p:ext uri="{BB962C8B-B14F-4D97-AF65-F5344CB8AC3E}">
        <p14:creationId xmlns:p14="http://schemas.microsoft.com/office/powerpoint/2010/main" val="4037925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26</a:t>
            </a:fld>
            <a:endParaRPr lang="en-US"/>
          </a:p>
        </p:txBody>
      </p:sp>
    </p:spTree>
    <p:extLst>
      <p:ext uri="{BB962C8B-B14F-4D97-AF65-F5344CB8AC3E}">
        <p14:creationId xmlns:p14="http://schemas.microsoft.com/office/powerpoint/2010/main" val="1502393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r>
              <a:rPr lang="en-US" baseline="0" dirty="0"/>
              <a:t> is available for download</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424017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015F93-C769-4A3E-B7BF-C825FB3F46A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885102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Drought Response – evaluation and providing drought info to DRC</a:t>
            </a:r>
          </a:p>
          <a:p>
            <a:r>
              <a:rPr lang="en-US" dirty="0"/>
              <a:t>Communicating</a:t>
            </a:r>
            <a:r>
              <a:rPr lang="en-US" baseline="0" dirty="0"/>
              <a:t> drought conditions to other stakeholders and public</a:t>
            </a:r>
          </a:p>
          <a:p>
            <a:r>
              <a:rPr lang="en-US" baseline="0" dirty="0"/>
              <a:t>Advocating for coordinated basin-wide drought response by entities with drought management responsibilities</a:t>
            </a:r>
          </a:p>
          <a:p>
            <a:r>
              <a:rPr lang="en-US" baseline="0" dirty="0"/>
              <a:t>Coordinating with other drought management groups.</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29</a:t>
            </a:fld>
            <a:endParaRPr lang="en-US"/>
          </a:p>
        </p:txBody>
      </p:sp>
    </p:spTree>
    <p:extLst>
      <p:ext uri="{BB962C8B-B14F-4D97-AF65-F5344CB8AC3E}">
        <p14:creationId xmlns:p14="http://schemas.microsoft.com/office/powerpoint/2010/main" val="1449874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Agenda, Major points:</a:t>
            </a:r>
          </a:p>
          <a:p>
            <a:r>
              <a:rPr lang="en-US" baseline="0" dirty="0"/>
              <a:t>Importance of Water Planning</a:t>
            </a:r>
          </a:p>
          <a:p>
            <a:r>
              <a:rPr lang="en-US" baseline="0" dirty="0"/>
              <a:t>How we got here – brief history of State Water Planning, five-step process</a:t>
            </a:r>
          </a:p>
          <a:p>
            <a:r>
              <a:rPr lang="en-US" baseline="0" dirty="0"/>
              <a:t>Where we are at – work of the PPAC and recent release of Planning Framework</a:t>
            </a:r>
          </a:p>
          <a:p>
            <a:r>
              <a:rPr lang="en-US" dirty="0"/>
              <a:t>Where we are going – application of</a:t>
            </a:r>
            <a:r>
              <a:rPr lang="en-US" baseline="0" dirty="0"/>
              <a:t> Planning Framework in the Broad basin</a:t>
            </a:r>
          </a:p>
          <a:p>
            <a:r>
              <a:rPr lang="en-US" baseline="0" dirty="0"/>
              <a:t>Wrap up with a Q&amp;A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402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31</a:t>
            </a:fld>
            <a:endParaRPr lang="en-US"/>
          </a:p>
        </p:txBody>
      </p:sp>
    </p:spTree>
    <p:extLst>
      <p:ext uri="{BB962C8B-B14F-4D97-AF65-F5344CB8AC3E}">
        <p14:creationId xmlns:p14="http://schemas.microsoft.com/office/powerpoint/2010/main" val="3763238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Edisto RBC make-up and how Broad RBC make-up may be different.</a:t>
            </a:r>
          </a:p>
        </p:txBody>
      </p:sp>
      <p:sp>
        <p:nvSpPr>
          <p:cNvPr id="4" name="Slide Number Placeholder 3"/>
          <p:cNvSpPr>
            <a:spLocks noGrp="1"/>
          </p:cNvSpPr>
          <p:nvPr>
            <p:ph type="sldNum" sz="quarter" idx="5"/>
          </p:nvPr>
        </p:nvSpPr>
        <p:spPr/>
        <p:txBody>
          <a:bodyPr/>
          <a:lstStyle/>
          <a:p>
            <a:fld id="{44E84E59-F463-4FC1-A1A0-4B186F92986D}" type="slidenum">
              <a:rPr lang="en-US" smtClean="0"/>
              <a:t>33</a:t>
            </a:fld>
            <a:endParaRPr lang="en-US"/>
          </a:p>
        </p:txBody>
      </p:sp>
    </p:spTree>
    <p:extLst>
      <p:ext uri="{BB962C8B-B14F-4D97-AF65-F5344CB8AC3E}">
        <p14:creationId xmlns:p14="http://schemas.microsoft.com/office/powerpoint/2010/main" val="108118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36</a:t>
            </a:fld>
            <a:endParaRPr lang="en-US"/>
          </a:p>
        </p:txBody>
      </p:sp>
    </p:spTree>
    <p:extLst>
      <p:ext uri="{BB962C8B-B14F-4D97-AF65-F5344CB8AC3E}">
        <p14:creationId xmlns:p14="http://schemas.microsoft.com/office/powerpoint/2010/main" val="400515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84E59-F463-4FC1-A1A0-4B186F92986D}" type="slidenum">
              <a:rPr lang="en-US" smtClean="0"/>
              <a:t>37</a:t>
            </a:fld>
            <a:endParaRPr lang="en-US"/>
          </a:p>
        </p:txBody>
      </p:sp>
    </p:spTree>
    <p:extLst>
      <p:ext uri="{BB962C8B-B14F-4D97-AF65-F5344CB8AC3E}">
        <p14:creationId xmlns:p14="http://schemas.microsoft.com/office/powerpoint/2010/main" val="737823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Agenda, Major points:</a:t>
            </a:r>
          </a:p>
          <a:p>
            <a:r>
              <a:rPr lang="en-US" baseline="0" dirty="0"/>
              <a:t>Importance of Water Planning</a:t>
            </a:r>
          </a:p>
          <a:p>
            <a:r>
              <a:rPr lang="en-US" baseline="0" dirty="0"/>
              <a:t>How we got here – brief history of State Water Planning, five-step process</a:t>
            </a:r>
          </a:p>
          <a:p>
            <a:r>
              <a:rPr lang="en-US" baseline="0" dirty="0"/>
              <a:t>Where we are at – work of the PPAC and recent release of Planning Framework</a:t>
            </a:r>
          </a:p>
          <a:p>
            <a:r>
              <a:rPr lang="en-US" dirty="0"/>
              <a:t>Where we are going – application of</a:t>
            </a:r>
            <a:r>
              <a:rPr lang="en-US" baseline="0" dirty="0"/>
              <a:t> Planning Framework in the Broad basin</a:t>
            </a:r>
          </a:p>
          <a:p>
            <a:r>
              <a:rPr lang="en-US" baseline="0" dirty="0"/>
              <a:t>Wrap up with a Q&amp;A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1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impacts everyone</a:t>
            </a:r>
          </a:p>
          <a:p>
            <a:r>
              <a:rPr lang="en-US" dirty="0"/>
              <a:t>Emphasize</a:t>
            </a:r>
            <a:r>
              <a:rPr lang="en-US" baseline="0" dirty="0"/>
              <a:t> different uses of water, each use brings value to the State</a:t>
            </a:r>
          </a:p>
          <a:p>
            <a:r>
              <a:rPr lang="en-US" baseline="0" dirty="0"/>
              <a:t>Emphasize need for both instream and off stream uses.</a:t>
            </a:r>
            <a:endParaRPr lang="en-US" dirty="0"/>
          </a:p>
          <a:p>
            <a:r>
              <a:rPr lang="en-US" dirty="0"/>
              <a:t>Goa</a:t>
            </a:r>
            <a:r>
              <a:rPr lang="en-US" baseline="0" dirty="0"/>
              <a:t>l – ensure water will be available for all future uses</a:t>
            </a:r>
            <a:endParaRPr lang="en-US" dirty="0"/>
          </a:p>
          <a:p>
            <a:r>
              <a:rPr lang="en-US" dirty="0"/>
              <a:t>Public</a:t>
            </a:r>
            <a:r>
              <a:rPr lang="en-US" baseline="0" dirty="0"/>
              <a:t> Health, </a:t>
            </a:r>
            <a:r>
              <a:rPr lang="en-US" dirty="0"/>
              <a:t>Economic</a:t>
            </a:r>
            <a:r>
              <a:rPr lang="en-US" baseline="0" dirty="0"/>
              <a:t> prosperity and protection of the resource.</a:t>
            </a:r>
            <a:endParaRPr lang="en-US" dirty="0">
              <a:solidFill>
                <a:srgbClr val="FF0000"/>
              </a:solidFill>
            </a:endParaRPr>
          </a:p>
          <a:p>
            <a:r>
              <a:rPr lang="en-US" dirty="0"/>
              <a:t>Lead in to next slides – though</a:t>
            </a:r>
            <a:r>
              <a:rPr lang="en-US" baseline="0" dirty="0"/>
              <a:t> SC generally has an abundance of water, there are several factors that highlight the importance of planning:</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4</a:t>
            </a:fld>
            <a:endParaRPr lang="en-US"/>
          </a:p>
        </p:txBody>
      </p:sp>
    </p:spTree>
    <p:extLst>
      <p:ext uri="{BB962C8B-B14F-4D97-AF65-F5344CB8AC3E}">
        <p14:creationId xmlns:p14="http://schemas.microsoft.com/office/powerpoint/2010/main" val="3393175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Agenda, Major points:</a:t>
            </a:r>
          </a:p>
          <a:p>
            <a:r>
              <a:rPr lang="en-US" baseline="0" dirty="0"/>
              <a:t>Importance of Water Planning</a:t>
            </a:r>
          </a:p>
          <a:p>
            <a:r>
              <a:rPr lang="en-US" baseline="0" dirty="0"/>
              <a:t>How we got here – brief history of State Water Planning, five-step process</a:t>
            </a:r>
          </a:p>
          <a:p>
            <a:r>
              <a:rPr lang="en-US" baseline="0" dirty="0"/>
              <a:t>Where we are at – work of the PPAC and recent release of Planning Framework</a:t>
            </a:r>
          </a:p>
          <a:p>
            <a:r>
              <a:rPr lang="en-US" dirty="0"/>
              <a:t>Where we are going – application of</a:t>
            </a:r>
            <a:r>
              <a:rPr lang="en-US" baseline="0" dirty="0"/>
              <a:t> Planning Framework in the Broad basin</a:t>
            </a:r>
          </a:p>
          <a:p>
            <a:r>
              <a:rPr lang="en-US" baseline="0" dirty="0"/>
              <a:t>Wrap up with a Q&amp;A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84E59-F463-4FC1-A1A0-4B186F9298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4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Bold numbers</a:t>
            </a:r>
          </a:p>
        </p:txBody>
      </p:sp>
      <p:sp>
        <p:nvSpPr>
          <p:cNvPr id="4" name="Slide Number Placeholder 3"/>
          <p:cNvSpPr>
            <a:spLocks noGrp="1"/>
          </p:cNvSpPr>
          <p:nvPr>
            <p:ph type="sldNum" sz="quarter" idx="10"/>
          </p:nvPr>
        </p:nvSpPr>
        <p:spPr/>
        <p:txBody>
          <a:bodyPr/>
          <a:lstStyle/>
          <a:p>
            <a:fld id="{86551F85-0AAE-435E-A514-9FF389504F9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2649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with hope</a:t>
            </a:r>
            <a:r>
              <a:rPr lang="en-US" baseline="0" dirty="0"/>
              <a:t> on exact types</a:t>
            </a:r>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6</a:t>
            </a:fld>
            <a:endParaRPr lang="en-US"/>
          </a:p>
        </p:txBody>
      </p:sp>
    </p:spTree>
    <p:extLst>
      <p:ext uri="{BB962C8B-B14F-4D97-AF65-F5344CB8AC3E}">
        <p14:creationId xmlns:p14="http://schemas.microsoft.com/office/powerpoint/2010/main" val="289470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Dry pond – Dorchester county (2007)</a:t>
            </a:r>
          </a:p>
          <a:p>
            <a:r>
              <a:rPr lang="en-US" dirty="0"/>
              <a:t>Streambed - Kings mountain State Park,</a:t>
            </a:r>
            <a:r>
              <a:rPr lang="en-US" baseline="0" dirty="0"/>
              <a:t> tributary to Clarks Fork (2008)</a:t>
            </a:r>
          </a:p>
          <a:p>
            <a:r>
              <a:rPr lang="en-US" baseline="0" dirty="0"/>
              <a:t>Boats – Lake Marion (2007)</a:t>
            </a:r>
          </a:p>
          <a:p>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7</a:t>
            </a:fld>
            <a:endParaRPr lang="en-US"/>
          </a:p>
        </p:txBody>
      </p:sp>
    </p:spTree>
    <p:extLst>
      <p:ext uri="{BB962C8B-B14F-4D97-AF65-F5344CB8AC3E}">
        <p14:creationId xmlns:p14="http://schemas.microsoft.com/office/powerpoint/2010/main" val="302147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E84E59-F463-4FC1-A1A0-4B186F92986D}" type="slidenum">
              <a:rPr lang="en-US" smtClean="0"/>
              <a:t>8</a:t>
            </a:fld>
            <a:endParaRPr lang="en-US"/>
          </a:p>
        </p:txBody>
      </p:sp>
    </p:spTree>
    <p:extLst>
      <p:ext uri="{BB962C8B-B14F-4D97-AF65-F5344CB8AC3E}">
        <p14:creationId xmlns:p14="http://schemas.microsoft.com/office/powerpoint/2010/main" val="1434847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6575" y="857250"/>
            <a:ext cx="3082925" cy="2312988"/>
          </a:xfrm>
        </p:spPr>
      </p:sp>
      <p:sp>
        <p:nvSpPr>
          <p:cNvPr id="3" name="Notes Placeholder 2"/>
          <p:cNvSpPr>
            <a:spLocks noGrp="1"/>
          </p:cNvSpPr>
          <p:nvPr>
            <p:ph type="body" idx="1"/>
          </p:nvPr>
        </p:nvSpPr>
        <p:spPr/>
        <p:txBody>
          <a:bodyPr/>
          <a:lstStyle/>
          <a:p>
            <a:r>
              <a:rPr lang="en-US" dirty="0"/>
              <a:t>Emphasize bottom-up</a:t>
            </a:r>
            <a:r>
              <a:rPr lang="en-US" baseline="0" dirty="0"/>
              <a:t> approach – stakeholder driven</a:t>
            </a:r>
          </a:p>
          <a:p>
            <a:r>
              <a:rPr lang="en-US" baseline="0" dirty="0"/>
              <a:t>Need for multiple perspectives on planning</a:t>
            </a:r>
          </a:p>
          <a:p>
            <a:r>
              <a:rPr lang="en-US" baseline="0" dirty="0"/>
              <a:t>Edisto is the Pilot</a:t>
            </a:r>
          </a:p>
          <a:p>
            <a:r>
              <a:rPr lang="en-US" baseline="0" dirty="0"/>
              <a:t>Why river basin plan – each basin is unique, reservoir dominated vs freely flowing, some shared with other states, differences in dominant types of water use, etc..</a:t>
            </a:r>
            <a:endParaRPr lang="en-US" dirty="0"/>
          </a:p>
          <a:p>
            <a:endParaRPr lang="en-US" dirty="0"/>
          </a:p>
        </p:txBody>
      </p:sp>
      <p:sp>
        <p:nvSpPr>
          <p:cNvPr id="4" name="Slide Number Placeholder 3"/>
          <p:cNvSpPr>
            <a:spLocks noGrp="1"/>
          </p:cNvSpPr>
          <p:nvPr>
            <p:ph type="sldNum" sz="quarter" idx="10"/>
          </p:nvPr>
        </p:nvSpPr>
        <p:spPr/>
        <p:txBody>
          <a:bodyPr/>
          <a:lstStyle/>
          <a:p>
            <a:fld id="{DA015F93-C769-4A3E-B7BF-C825FB3F46AE}" type="slidenum">
              <a:rPr lang="en-US" smtClean="0"/>
              <a:t>9</a:t>
            </a:fld>
            <a:endParaRPr lang="en-US"/>
          </a:p>
        </p:txBody>
      </p:sp>
    </p:spTree>
    <p:extLst>
      <p:ext uri="{BB962C8B-B14F-4D97-AF65-F5344CB8AC3E}">
        <p14:creationId xmlns:p14="http://schemas.microsoft.com/office/powerpoint/2010/main" val="188341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6575" y="857250"/>
            <a:ext cx="3082925" cy="2312988"/>
          </a:xfrm>
        </p:spPr>
      </p:sp>
      <p:sp>
        <p:nvSpPr>
          <p:cNvPr id="3" name="Notes Placeholder 2"/>
          <p:cNvSpPr>
            <a:spLocks noGrp="1"/>
          </p:cNvSpPr>
          <p:nvPr>
            <p:ph type="body" idx="1"/>
          </p:nvPr>
        </p:nvSpPr>
        <p:spPr/>
        <p:txBody>
          <a:bodyPr/>
          <a:lstStyle/>
          <a:p>
            <a:r>
              <a:rPr lang="en-US" sz="1600" dirty="0"/>
              <a:t>Emphasize collaborators</a:t>
            </a:r>
          </a:p>
          <a:p>
            <a:r>
              <a:rPr lang="en-US" sz="1600" dirty="0"/>
              <a:t>Completing the technical work/getting the science done first</a:t>
            </a:r>
          </a:p>
          <a:p>
            <a:r>
              <a:rPr lang="en-US" sz="1600" dirty="0"/>
              <a:t>Highlight recent publications (Water Demand Projection Report and planning Framework)</a:t>
            </a:r>
          </a:p>
        </p:txBody>
      </p:sp>
      <p:sp>
        <p:nvSpPr>
          <p:cNvPr id="4" name="Slide Number Placeholder 3"/>
          <p:cNvSpPr>
            <a:spLocks noGrp="1"/>
          </p:cNvSpPr>
          <p:nvPr>
            <p:ph type="sldNum" sz="quarter" idx="10"/>
          </p:nvPr>
        </p:nvSpPr>
        <p:spPr/>
        <p:txBody>
          <a:bodyPr/>
          <a:lstStyle/>
          <a:p>
            <a:fld id="{DA015F93-C769-4A3E-B7BF-C825FB3F46AE}" type="slidenum">
              <a:rPr lang="en-US" smtClean="0"/>
              <a:t>10</a:t>
            </a:fld>
            <a:endParaRPr lang="en-US"/>
          </a:p>
        </p:txBody>
      </p:sp>
    </p:spTree>
    <p:extLst>
      <p:ext uri="{BB962C8B-B14F-4D97-AF65-F5344CB8AC3E}">
        <p14:creationId xmlns:p14="http://schemas.microsoft.com/office/powerpoint/2010/main" val="293254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1911009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3451927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1325849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161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987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5355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0920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91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0278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548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9694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2728529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8999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34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3694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AE7F01-B68B-45D8-AAEC-1B70B1B6870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269876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AE7F01-B68B-45D8-AAEC-1B70B1B6870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2758007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AE7F01-B68B-45D8-AAEC-1B70B1B6870E}"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136127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AE7F01-B68B-45D8-AAEC-1B70B1B6870E}"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230313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AE7F01-B68B-45D8-AAEC-1B70B1B6870E}"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58434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AE7F01-B68B-45D8-AAEC-1B70B1B6870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355069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AE7F01-B68B-45D8-AAEC-1B70B1B6870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E25805-D8D4-4756-9B44-640C8FD8067B}" type="slidenum">
              <a:rPr lang="en-US" smtClean="0"/>
              <a:t>‹#›</a:t>
            </a:fld>
            <a:endParaRPr lang="en-US"/>
          </a:p>
        </p:txBody>
      </p:sp>
    </p:spTree>
    <p:extLst>
      <p:ext uri="{BB962C8B-B14F-4D97-AF65-F5344CB8AC3E}">
        <p14:creationId xmlns:p14="http://schemas.microsoft.com/office/powerpoint/2010/main" val="95546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E7F01-B68B-45D8-AAEC-1B70B1B6870E}" type="datetimeFigureOut">
              <a:rPr lang="en-US" smtClean="0"/>
              <a:t>11/5/2021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25805-D8D4-4756-9B44-640C8FD8067B}" type="slidenum">
              <a:rPr lang="en-US" smtClean="0"/>
              <a:t>‹#›</a:t>
            </a:fld>
            <a:endParaRPr lang="en-US"/>
          </a:p>
        </p:txBody>
      </p:sp>
    </p:spTree>
    <p:extLst>
      <p:ext uri="{BB962C8B-B14F-4D97-AF65-F5344CB8AC3E}">
        <p14:creationId xmlns:p14="http://schemas.microsoft.com/office/powerpoint/2010/main" val="1936832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E7F01-B68B-45D8-AAEC-1B70B1B6870E}" type="datetimeFigureOut">
              <a:rPr lang="en-US" smtClean="0">
                <a:solidFill>
                  <a:prstClr val="black">
                    <a:tint val="75000"/>
                  </a:prstClr>
                </a:solidFill>
              </a:rPr>
              <a:pPr/>
              <a:t>11/5/2021</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25805-D8D4-4756-9B44-640C8FD8067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3569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24.png"/><Relationship Id="rId10" Type="http://schemas.openxmlformats.org/officeDocument/2006/relationships/image" Target="../media/image1.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hydrology.dnr.sc.gov/ppac.html" TargetMode="External"/><Relationship Id="rId5" Type="http://schemas.openxmlformats.org/officeDocument/2006/relationships/hyperlink" Target="https://www.clemson.edu/public/water-assessment/State_Water_Planning_Process_Advisory_Committee.html"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hydrology.dnr.sc.gov/water-planning-framework.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1.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hyperlink" Target="http://hydrology.dnr.sc.gov/surface-water-models.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hydrology.dnr.sc.gov/water-demand.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hydrology.dnr.sc.gov/broad-basin-planning.html"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hydrology.dnr.sc.gov/broad-basin-planning.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hydrology.dnr.sc.gov/water-planning.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hydrology.dnr.sc.gov/broad-basin-planning.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F260C-9806-4F3A-8814-44B5D9F0E40E}"/>
              </a:ext>
            </a:extLst>
          </p:cNvPr>
          <p:cNvSpPr/>
          <p:nvPr/>
        </p:nvSpPr>
        <p:spPr>
          <a:xfrm>
            <a:off x="0" y="1"/>
            <a:ext cx="9144000" cy="70058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C2C36CD-632D-4811-8FD9-65980841F3D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79EA223A-3D6A-4A56-BD72-B9E9736C3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9" name="Rectangle 8"/>
          <p:cNvSpPr/>
          <p:nvPr/>
        </p:nvSpPr>
        <p:spPr>
          <a:xfrm>
            <a:off x="207396" y="-67489"/>
            <a:ext cx="825869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800" b="0" i="0" u="none" strike="noStrike" kern="1200" cap="all"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Meeting #1 – Broad River Basin Planning</a:t>
            </a:r>
          </a:p>
        </p:txBody>
      </p:sp>
      <p:sp>
        <p:nvSpPr>
          <p:cNvPr id="13" name="Rectangle 12"/>
          <p:cNvSpPr/>
          <p:nvPr/>
        </p:nvSpPr>
        <p:spPr>
          <a:xfrm>
            <a:off x="3715883" y="260437"/>
            <a:ext cx="16383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Agenda</a:t>
            </a:r>
          </a:p>
        </p:txBody>
      </p:sp>
      <p:sp>
        <p:nvSpPr>
          <p:cNvPr id="11" name="TextBox 10">
            <a:extLst>
              <a:ext uri="{FF2B5EF4-FFF2-40B4-BE49-F238E27FC236}">
                <a16:creationId xmlns:a16="http://schemas.microsoft.com/office/drawing/2014/main" id="{0F800A0A-1E8A-4FC5-8BD9-281858236BC6}"/>
              </a:ext>
            </a:extLst>
          </p:cNvPr>
          <p:cNvSpPr txBox="1"/>
          <p:nvPr/>
        </p:nvSpPr>
        <p:spPr>
          <a:xfrm>
            <a:off x="322069" y="720741"/>
            <a:ext cx="8425928" cy="6074292"/>
          </a:xfrm>
          <a:prstGeom prst="rect">
            <a:avLst/>
          </a:prstGeom>
          <a:noFill/>
        </p:spPr>
        <p:txBody>
          <a:bodyPr wrap="square">
            <a:spAutoFit/>
          </a:bodyPr>
          <a:lstStyle/>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1.  Welcome and Why We Are Here – Ken Rentiers, SCDNR, Deputy Director of the Land, Water &amp; Conservation Division</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40005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Why is water planning important to all South Carolina citizens?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715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Where are we in the planning process, how did we get here, and where are we going</a:t>
            </a:r>
            <a:r>
              <a:rPr kumimoji="0" lang="en-US" sz="18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Broad River Basin Planning</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Scott Harder, SCDNR, Hydrology Section Chief</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858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What is a River Basin Plan and how will the Broad River Basin Plan be developed?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Next Steps for Broad River Basin Planning</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Scott Harder, SCDNR</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schedule for planning activities in the Broad basin?</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can stakeholders apply to be on the Broad River Basin Council?</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What are other ways stakeholders can be involved?</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Comments on Edisto River Basin Planning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Hank Stallworth, Chairman of the Edisto River Basin Council (RBC)</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Edisto RBC Chairman will share his perspective on State water planning and his experience with the Edisto basin planning process.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5.  Comments from the Planning Process Advisory Committee and Q&amp;A Session</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moderated by Dr. Jeff Allen, Clemson University.</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PPAC Members will share their perspectives on water planning and along with SCDNR address any comments or questions about the Planning Framework and Broad basin planning activities.</a:t>
            </a:r>
          </a:p>
          <a:p>
            <a:pPr marL="628650" marR="0" lvl="0" indent="0" algn="l" defTabSz="914400" rtl="0" eaLnBrk="1" fontAlgn="auto" latinLnBrk="0" hangingPunct="1">
              <a:lnSpc>
                <a:spcPct val="107000"/>
              </a:lnSpc>
              <a:spcBef>
                <a:spcPts val="0"/>
              </a:spcBef>
              <a:spcAft>
                <a:spcPts val="0"/>
              </a:spcAft>
              <a:buClrTx/>
              <a:buSzTx/>
              <a:buFontTx/>
              <a:buNone/>
              <a:tabLst/>
              <a:defRPr/>
            </a:pPr>
            <a:endParaRPr kumimoji="0" lang="en-US" sz="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2865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Let us hear from you. We welcome your questions and feedback.</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595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241934" y="5998101"/>
            <a:ext cx="5383391" cy="673226"/>
            <a:chOff x="927459" y="5248373"/>
            <a:chExt cx="7177856" cy="897634"/>
          </a:xfrm>
        </p:grpSpPr>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22986" y="5719725"/>
              <a:ext cx="1092946" cy="401114"/>
            </a:xfrm>
            <a:prstGeom prst="rect">
              <a:avLst/>
            </a:prstGeom>
          </p:spPr>
        </p:pic>
        <p:pic>
          <p:nvPicPr>
            <p:cNvPr id="16" name="Picture 1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8985" y="5248373"/>
              <a:ext cx="1072972" cy="872468"/>
            </a:xfrm>
            <a:prstGeom prst="rect">
              <a:avLst/>
            </a:prstGeom>
          </p:spPr>
        </p:pic>
        <p:pic>
          <p:nvPicPr>
            <p:cNvPr id="17" name="Picture 16" descr="CDM Smith logo.png"/>
            <p:cNvPicPr>
              <a:picLocks noChangeAspect="1"/>
            </p:cNvPicPr>
            <p:nvPr/>
          </p:nvPicPr>
          <p:blipFill>
            <a:blip r:embed="rId5" cstate="print">
              <a:clrChange>
                <a:clrFrom>
                  <a:srgbClr val="FFFFFF"/>
                </a:clrFrom>
                <a:clrTo>
                  <a:srgbClr val="FFFFFF">
                    <a:alpha val="0"/>
                  </a:srgbClr>
                </a:clrTo>
              </a:clrChange>
            </a:blip>
            <a:stretch>
              <a:fillRect/>
            </a:stretch>
          </p:blipFill>
          <p:spPr>
            <a:xfrm>
              <a:off x="3776698" y="5640247"/>
              <a:ext cx="1084642" cy="480593"/>
            </a:xfrm>
            <a:prstGeom prst="rect">
              <a:avLst/>
            </a:prstGeom>
          </p:spPr>
        </p:pic>
        <p:pic>
          <p:nvPicPr>
            <p:cNvPr id="18" name="Picture 17" descr="clemson logo.gif"/>
            <p:cNvPicPr>
              <a:picLocks noChangeAspect="1"/>
            </p:cNvPicPr>
            <p:nvPr/>
          </p:nvPicPr>
          <p:blipFill>
            <a:blip r:embed="rId6" cstate="print"/>
            <a:stretch>
              <a:fillRect/>
            </a:stretch>
          </p:blipFill>
          <p:spPr>
            <a:xfrm>
              <a:off x="6444124" y="5665646"/>
              <a:ext cx="1661191" cy="480361"/>
            </a:xfrm>
            <a:prstGeom prst="rect">
              <a:avLst/>
            </a:prstGeom>
            <a:noFill/>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459" y="5517386"/>
              <a:ext cx="1353331" cy="603453"/>
            </a:xfrm>
            <a:prstGeom prst="rect">
              <a:avLst/>
            </a:prstGeom>
          </p:spPr>
        </p:pic>
      </p:grpSp>
      <p:sp>
        <p:nvSpPr>
          <p:cNvPr id="20" name="TextBox 19"/>
          <p:cNvSpPr txBox="1"/>
          <p:nvPr/>
        </p:nvSpPr>
        <p:spPr>
          <a:xfrm>
            <a:off x="284478" y="6165484"/>
            <a:ext cx="1833772" cy="461665"/>
          </a:xfrm>
          <a:prstGeom prst="rect">
            <a:avLst/>
          </a:prstGeom>
          <a:noFill/>
        </p:spPr>
        <p:txBody>
          <a:bodyPr wrap="none" rtlCol="0">
            <a:spAutoFit/>
          </a:bodyPr>
          <a:lstStyle/>
          <a:p>
            <a:r>
              <a:rPr lang="en-US" sz="2400" b="1" u="sng" dirty="0">
                <a:latin typeface="Calibri" panose="020F0502020204030204" pitchFamily="34" charset="0"/>
              </a:rPr>
              <a:t>Cooperators</a:t>
            </a:r>
            <a:r>
              <a:rPr lang="en-US" sz="2400" b="1" dirty="0">
                <a:latin typeface="Calibri" panose="020F0502020204030204" pitchFamily="34" charset="0"/>
              </a:rPr>
              <a:t>:</a:t>
            </a:r>
          </a:p>
        </p:txBody>
      </p:sp>
      <p:grpSp>
        <p:nvGrpSpPr>
          <p:cNvPr id="21" name="Group 20">
            <a:extLst>
              <a:ext uri="{FF2B5EF4-FFF2-40B4-BE49-F238E27FC236}">
                <a16:creationId xmlns:a16="http://schemas.microsoft.com/office/drawing/2014/main" id="{8944EF96-BC91-4F20-BFB2-AE0BD952F824}"/>
              </a:ext>
            </a:extLst>
          </p:cNvPr>
          <p:cNvGrpSpPr/>
          <p:nvPr/>
        </p:nvGrpSpPr>
        <p:grpSpPr>
          <a:xfrm>
            <a:off x="4875793" y="1253575"/>
            <a:ext cx="4233838" cy="4611867"/>
            <a:chOff x="4656507" y="1098124"/>
            <a:chExt cx="4467997" cy="4866934"/>
          </a:xfrm>
        </p:grpSpPr>
        <p:grpSp>
          <p:nvGrpSpPr>
            <p:cNvPr id="2" name="Group 1"/>
            <p:cNvGrpSpPr/>
            <p:nvPr/>
          </p:nvGrpSpPr>
          <p:grpSpPr>
            <a:xfrm>
              <a:off x="4930851" y="1452065"/>
              <a:ext cx="3917164" cy="3888094"/>
              <a:chOff x="1427919" y="265944"/>
              <a:chExt cx="6290405" cy="6317017"/>
            </a:xfrm>
          </p:grpSpPr>
          <p:grpSp>
            <p:nvGrpSpPr>
              <p:cNvPr id="3" name="Group 2"/>
              <p:cNvGrpSpPr/>
              <p:nvPr/>
            </p:nvGrpSpPr>
            <p:grpSpPr>
              <a:xfrm>
                <a:off x="1427919" y="265944"/>
                <a:ext cx="6290405" cy="6317017"/>
                <a:chOff x="1762216" y="629738"/>
                <a:chExt cx="5602146" cy="5625847"/>
              </a:xfrm>
            </p:grpSpPr>
            <p:pic>
              <p:nvPicPr>
                <p:cNvPr id="9" name="Picture 8"/>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2216" y="629738"/>
                  <a:ext cx="5602146" cy="5625847"/>
                </a:xfrm>
                <a:prstGeom prst="rect">
                  <a:avLst/>
                </a:prstGeom>
                <a:ln>
                  <a:noFill/>
                </a:ln>
                <a:effectLst/>
              </p:spPr>
            </p:pic>
            <p:sp>
              <p:nvSpPr>
                <p:cNvPr id="10" name="Oval 9"/>
                <p:cNvSpPr/>
                <p:nvPr/>
              </p:nvSpPr>
              <p:spPr>
                <a:xfrm>
                  <a:off x="3899611" y="766916"/>
                  <a:ext cx="1327355" cy="1327355"/>
                </a:xfrm>
                <a:prstGeom prst="ellipse">
                  <a:avLst/>
                </a:prstGeom>
                <a:solidFill>
                  <a:srgbClr val="FFFF00"/>
                </a:solidFill>
                <a:ln w="25400" cap="flat" cmpd="sng" algn="ctr">
                  <a:noFill/>
                  <a:prstDash val="solid"/>
                </a:ln>
                <a:effectLst/>
              </p:spPr>
              <p:txBody>
                <a:bodyPr rtlCol="0" anchor="ctr"/>
                <a:lstStyle/>
                <a:p>
                  <a:pPr algn="ctr">
                    <a:defRPr/>
                  </a:pPr>
                  <a:endParaRPr lang="en-US" sz="1350" kern="0" dirty="0">
                    <a:solidFill>
                      <a:prstClr val="black"/>
                    </a:solidFill>
                    <a:latin typeface="Constantia"/>
                  </a:endParaRPr>
                </a:p>
              </p:txBody>
            </p:sp>
            <p:sp>
              <p:nvSpPr>
                <p:cNvPr id="11" name="Oval 10"/>
                <p:cNvSpPr/>
                <p:nvPr/>
              </p:nvSpPr>
              <p:spPr>
                <a:xfrm>
                  <a:off x="5900475" y="2769152"/>
                  <a:ext cx="1327355" cy="1327355"/>
                </a:xfrm>
                <a:prstGeom prst="ellipse">
                  <a:avLst/>
                </a:prstGeom>
                <a:solidFill>
                  <a:srgbClr val="FFFF00"/>
                </a:solidFill>
                <a:ln w="25400" cap="flat" cmpd="sng" algn="ctr">
                  <a:noFill/>
                  <a:prstDash val="solid"/>
                </a:ln>
                <a:effectLst/>
              </p:spPr>
              <p:txBody>
                <a:bodyPr rtlCol="0" anchor="ctr"/>
                <a:lstStyle/>
                <a:p>
                  <a:pPr algn="ctr">
                    <a:defRPr/>
                  </a:pPr>
                  <a:endParaRPr lang="en-US" sz="1350" kern="0">
                    <a:solidFill>
                      <a:prstClr val="white"/>
                    </a:solidFill>
                    <a:latin typeface="Constantia"/>
                  </a:endParaRPr>
                </a:p>
              </p:txBody>
            </p:sp>
            <p:sp>
              <p:nvSpPr>
                <p:cNvPr id="12" name="Oval 11"/>
                <p:cNvSpPr/>
                <p:nvPr/>
              </p:nvSpPr>
              <p:spPr>
                <a:xfrm>
                  <a:off x="3889778" y="4779848"/>
                  <a:ext cx="1327355" cy="1327355"/>
                </a:xfrm>
                <a:prstGeom prst="ellipse">
                  <a:avLst/>
                </a:prstGeom>
                <a:solidFill>
                  <a:srgbClr val="FFFF00"/>
                </a:solidFill>
                <a:ln w="25400" cap="flat" cmpd="sng" algn="ctr">
                  <a:noFill/>
                  <a:prstDash val="solid"/>
                </a:ln>
                <a:effectLst/>
              </p:spPr>
              <p:txBody>
                <a:bodyPr rtlCol="0" anchor="ctr"/>
                <a:lstStyle/>
                <a:p>
                  <a:pPr algn="ctr">
                    <a:defRPr/>
                  </a:pPr>
                  <a:endParaRPr lang="en-US" sz="1350" kern="0">
                    <a:solidFill>
                      <a:prstClr val="white"/>
                    </a:solidFill>
                    <a:latin typeface="Constantia"/>
                  </a:endParaRPr>
                </a:p>
              </p:txBody>
            </p:sp>
            <p:sp>
              <p:nvSpPr>
                <p:cNvPr id="13" name="Oval 12"/>
                <p:cNvSpPr/>
                <p:nvPr/>
              </p:nvSpPr>
              <p:spPr>
                <a:xfrm>
                  <a:off x="1898746" y="2769151"/>
                  <a:ext cx="1327355" cy="1327355"/>
                </a:xfrm>
                <a:prstGeom prst="ellipse">
                  <a:avLst/>
                </a:prstGeom>
                <a:solidFill>
                  <a:srgbClr val="FFFF00"/>
                </a:solidFill>
                <a:ln w="25400" cap="flat" cmpd="sng" algn="ctr">
                  <a:noFill/>
                  <a:prstDash val="solid"/>
                </a:ln>
                <a:effectLst/>
              </p:spPr>
              <p:txBody>
                <a:bodyPr rtlCol="0" anchor="ctr"/>
                <a:lstStyle/>
                <a:p>
                  <a:pPr algn="ctr">
                    <a:defRPr/>
                  </a:pPr>
                  <a:endParaRPr lang="en-US" sz="1350" kern="0">
                    <a:solidFill>
                      <a:prstClr val="white"/>
                    </a:solidFill>
                    <a:latin typeface="Constantia"/>
                  </a:endParaRPr>
                </a:p>
              </p:txBody>
            </p:sp>
          </p:grpSp>
          <p:sp>
            <p:nvSpPr>
              <p:cNvPr id="4" name="Rectangle 3"/>
              <p:cNvSpPr/>
              <p:nvPr/>
            </p:nvSpPr>
            <p:spPr>
              <a:xfrm>
                <a:off x="3766808" y="502515"/>
                <a:ext cx="1647174" cy="1280377"/>
              </a:xfrm>
              <a:prstGeom prst="rect">
                <a:avLst/>
              </a:prstGeom>
              <a:ln>
                <a:noFill/>
              </a:ln>
            </p:spPr>
            <p:txBody>
              <a:bodyPr wrap="square">
                <a:spAutoFit/>
              </a:bodyPr>
              <a:lstStyle/>
              <a:p>
                <a:pPr algn="ctr">
                  <a:defRPr/>
                </a:pPr>
                <a:r>
                  <a:rPr lang="en-US" sz="1050" kern="0" dirty="0">
                    <a:solidFill>
                      <a:prstClr val="black"/>
                    </a:solidFill>
                    <a:latin typeface="Calibri"/>
                  </a:rPr>
                  <a:t>Surface </a:t>
                </a:r>
              </a:p>
              <a:p>
                <a:pPr algn="ctr">
                  <a:defRPr/>
                </a:pPr>
                <a:r>
                  <a:rPr lang="en-US" sz="1050" kern="0" dirty="0">
                    <a:solidFill>
                      <a:prstClr val="black"/>
                    </a:solidFill>
                    <a:latin typeface="Calibri"/>
                  </a:rPr>
                  <a:t>Water Availability Assessments</a:t>
                </a:r>
              </a:p>
            </p:txBody>
          </p:sp>
          <p:sp>
            <p:nvSpPr>
              <p:cNvPr id="5" name="Rectangle 4"/>
              <p:cNvSpPr/>
              <p:nvPr/>
            </p:nvSpPr>
            <p:spPr>
              <a:xfrm>
                <a:off x="6024704" y="2933271"/>
                <a:ext cx="1647173" cy="1000295"/>
              </a:xfrm>
              <a:prstGeom prst="rect">
                <a:avLst/>
              </a:prstGeom>
              <a:ln>
                <a:noFill/>
              </a:ln>
            </p:spPr>
            <p:txBody>
              <a:bodyPr wrap="square">
                <a:spAutoFit/>
              </a:bodyPr>
              <a:lstStyle/>
              <a:p>
                <a:pPr algn="ctr">
                  <a:defRPr/>
                </a:pPr>
                <a:r>
                  <a:rPr lang="en-US" sz="1050" kern="0" dirty="0">
                    <a:solidFill>
                      <a:prstClr val="black"/>
                    </a:solidFill>
                    <a:latin typeface="Calibri"/>
                  </a:rPr>
                  <a:t>Groundwater Availability Assessment</a:t>
                </a:r>
              </a:p>
            </p:txBody>
          </p:sp>
          <p:sp>
            <p:nvSpPr>
              <p:cNvPr id="6" name="Rectangle 5"/>
              <p:cNvSpPr/>
              <p:nvPr/>
            </p:nvSpPr>
            <p:spPr>
              <a:xfrm>
                <a:off x="3738492" y="5162636"/>
                <a:ext cx="1647175" cy="1000294"/>
              </a:xfrm>
              <a:prstGeom prst="rect">
                <a:avLst/>
              </a:prstGeom>
              <a:ln>
                <a:noFill/>
              </a:ln>
            </p:spPr>
            <p:txBody>
              <a:bodyPr wrap="square">
                <a:spAutoFit/>
              </a:bodyPr>
              <a:lstStyle/>
              <a:p>
                <a:pPr algn="ctr">
                  <a:defRPr/>
                </a:pPr>
                <a:r>
                  <a:rPr lang="en-US" sz="1050" kern="0" dirty="0">
                    <a:solidFill>
                      <a:prstClr val="black"/>
                    </a:solidFill>
                    <a:latin typeface="Calibri"/>
                  </a:rPr>
                  <a:t>Water Demand Projections</a:t>
                </a:r>
              </a:p>
            </p:txBody>
          </p:sp>
          <p:sp>
            <p:nvSpPr>
              <p:cNvPr id="7" name="Rectangle 6"/>
              <p:cNvSpPr/>
              <p:nvPr/>
            </p:nvSpPr>
            <p:spPr>
              <a:xfrm>
                <a:off x="1480623" y="2911104"/>
                <a:ext cx="1647173" cy="1000295"/>
              </a:xfrm>
              <a:prstGeom prst="rect">
                <a:avLst/>
              </a:prstGeom>
              <a:ln>
                <a:noFill/>
              </a:ln>
            </p:spPr>
            <p:txBody>
              <a:bodyPr wrap="square">
                <a:spAutoFit/>
              </a:bodyPr>
              <a:lstStyle/>
              <a:p>
                <a:pPr algn="ctr">
                  <a:defRPr/>
                </a:pPr>
                <a:r>
                  <a:rPr lang="en-US" sz="1050" kern="0" dirty="0">
                    <a:solidFill>
                      <a:prstClr val="black"/>
                    </a:solidFill>
                    <a:latin typeface="Calibri"/>
                  </a:rPr>
                  <a:t>River</a:t>
                </a:r>
              </a:p>
              <a:p>
                <a:pPr algn="ctr">
                  <a:defRPr/>
                </a:pPr>
                <a:r>
                  <a:rPr lang="en-US" sz="1050" kern="0" dirty="0">
                    <a:solidFill>
                      <a:prstClr val="black"/>
                    </a:solidFill>
                    <a:latin typeface="Calibri"/>
                  </a:rPr>
                  <a:t>Basin</a:t>
                </a:r>
              </a:p>
              <a:p>
                <a:pPr algn="ctr">
                  <a:defRPr/>
                </a:pPr>
                <a:r>
                  <a:rPr lang="en-US" sz="1050" kern="0" dirty="0">
                    <a:solidFill>
                      <a:prstClr val="black"/>
                    </a:solidFill>
                    <a:latin typeface="Calibri"/>
                  </a:rPr>
                  <a:t>Plans</a:t>
                </a:r>
              </a:p>
            </p:txBody>
          </p:sp>
          <p:sp>
            <p:nvSpPr>
              <p:cNvPr id="8" name="Rectangle 7"/>
              <p:cNvSpPr/>
              <p:nvPr/>
            </p:nvSpPr>
            <p:spPr>
              <a:xfrm>
                <a:off x="3726031" y="2843127"/>
                <a:ext cx="1928543" cy="1120331"/>
              </a:xfrm>
              <a:prstGeom prst="rect">
                <a:avLst/>
              </a:prstGeom>
              <a:ln>
                <a:noFill/>
              </a:ln>
            </p:spPr>
            <p:txBody>
              <a:bodyPr wrap="square">
                <a:spAutoFit/>
              </a:bodyPr>
              <a:lstStyle/>
              <a:p>
                <a:pPr algn="ctr">
                  <a:defRPr/>
                </a:pPr>
                <a:r>
                  <a:rPr lang="en-US" sz="1200" kern="0" dirty="0">
                    <a:solidFill>
                      <a:prstClr val="black"/>
                    </a:solidFill>
                    <a:latin typeface="Calibri"/>
                  </a:rPr>
                  <a:t>New State Water</a:t>
                </a:r>
              </a:p>
              <a:p>
                <a:pPr algn="ctr">
                  <a:defRPr/>
                </a:pPr>
                <a:r>
                  <a:rPr lang="en-US" sz="1200" kern="0" dirty="0">
                    <a:solidFill>
                      <a:prstClr val="black"/>
                    </a:solidFill>
                    <a:latin typeface="Calibri"/>
                  </a:rPr>
                  <a:t>Plan</a:t>
                </a:r>
              </a:p>
            </p:txBody>
          </p:sp>
        </p:grpSp>
        <p:sp>
          <p:nvSpPr>
            <p:cNvPr id="23" name="TextBox 22"/>
            <p:cNvSpPr txBox="1"/>
            <p:nvPr/>
          </p:nvSpPr>
          <p:spPr>
            <a:xfrm>
              <a:off x="6043410" y="1834910"/>
              <a:ext cx="304838" cy="357278"/>
            </a:xfrm>
            <a:prstGeom prst="rect">
              <a:avLst/>
            </a:prstGeom>
            <a:noFill/>
          </p:spPr>
          <p:txBody>
            <a:bodyPr wrap="none" rtlCol="0">
              <a:spAutoFit/>
            </a:bodyPr>
            <a:lstStyle/>
            <a:p>
              <a:r>
                <a:rPr lang="en-US" sz="1600" b="1" dirty="0">
                  <a:latin typeface="Calibri" panose="020F0502020204030204" pitchFamily="34" charset="0"/>
                </a:rPr>
                <a:t>1</a:t>
              </a:r>
            </a:p>
          </p:txBody>
        </p:sp>
        <p:sp>
          <p:nvSpPr>
            <p:cNvPr id="24" name="TextBox 23"/>
            <p:cNvSpPr txBox="1"/>
            <p:nvPr/>
          </p:nvSpPr>
          <p:spPr>
            <a:xfrm>
              <a:off x="8819666" y="3201382"/>
              <a:ext cx="304838" cy="357278"/>
            </a:xfrm>
            <a:prstGeom prst="rect">
              <a:avLst/>
            </a:prstGeom>
            <a:noFill/>
          </p:spPr>
          <p:txBody>
            <a:bodyPr wrap="none" rtlCol="0">
              <a:spAutoFit/>
            </a:bodyPr>
            <a:lstStyle/>
            <a:p>
              <a:r>
                <a:rPr lang="en-US" sz="1600" b="1" dirty="0">
                  <a:latin typeface="Calibri" panose="020F0502020204030204" pitchFamily="34" charset="0"/>
                </a:rPr>
                <a:t>2</a:t>
              </a:r>
            </a:p>
          </p:txBody>
        </p:sp>
        <p:sp>
          <p:nvSpPr>
            <p:cNvPr id="25" name="TextBox 24"/>
            <p:cNvSpPr txBox="1"/>
            <p:nvPr/>
          </p:nvSpPr>
          <p:spPr>
            <a:xfrm>
              <a:off x="7413852" y="4611121"/>
              <a:ext cx="304838" cy="357278"/>
            </a:xfrm>
            <a:prstGeom prst="rect">
              <a:avLst/>
            </a:prstGeom>
            <a:noFill/>
          </p:spPr>
          <p:txBody>
            <a:bodyPr wrap="none" rtlCol="0">
              <a:spAutoFit/>
            </a:bodyPr>
            <a:lstStyle/>
            <a:p>
              <a:r>
                <a:rPr lang="en-US" sz="1600" b="1" dirty="0">
                  <a:latin typeface="Calibri" panose="020F0502020204030204" pitchFamily="34" charset="0"/>
                </a:rPr>
                <a:t>3</a:t>
              </a:r>
            </a:p>
          </p:txBody>
        </p:sp>
        <p:sp>
          <p:nvSpPr>
            <p:cNvPr id="26" name="TextBox 25"/>
            <p:cNvSpPr txBox="1"/>
            <p:nvPr/>
          </p:nvSpPr>
          <p:spPr>
            <a:xfrm>
              <a:off x="4656507" y="3243745"/>
              <a:ext cx="304838" cy="357278"/>
            </a:xfrm>
            <a:prstGeom prst="rect">
              <a:avLst/>
            </a:prstGeom>
            <a:noFill/>
          </p:spPr>
          <p:txBody>
            <a:bodyPr wrap="none" rtlCol="0">
              <a:spAutoFit/>
            </a:bodyPr>
            <a:lstStyle/>
            <a:p>
              <a:r>
                <a:rPr lang="en-US" sz="1600" b="1" dirty="0">
                  <a:latin typeface="Calibri" panose="020F0502020204030204" pitchFamily="34" charset="0"/>
                </a:rPr>
                <a:t>4</a:t>
              </a:r>
            </a:p>
          </p:txBody>
        </p:sp>
        <p:sp>
          <p:nvSpPr>
            <p:cNvPr id="27" name="TextBox 26"/>
            <p:cNvSpPr txBox="1"/>
            <p:nvPr/>
          </p:nvSpPr>
          <p:spPr>
            <a:xfrm>
              <a:off x="6789548" y="2644823"/>
              <a:ext cx="304838" cy="357278"/>
            </a:xfrm>
            <a:prstGeom prst="rect">
              <a:avLst/>
            </a:prstGeom>
            <a:noFill/>
          </p:spPr>
          <p:txBody>
            <a:bodyPr wrap="none" rtlCol="0">
              <a:spAutoFit/>
            </a:bodyPr>
            <a:lstStyle/>
            <a:p>
              <a:r>
                <a:rPr lang="en-US" sz="1600" b="1" dirty="0">
                  <a:latin typeface="Calibri" panose="020F0502020204030204" pitchFamily="34" charset="0"/>
                </a:rPr>
                <a:t>5</a:t>
              </a:r>
            </a:p>
          </p:txBody>
        </p:sp>
        <p:sp>
          <p:nvSpPr>
            <p:cNvPr id="28" name="TextBox 27"/>
            <p:cNvSpPr txBox="1"/>
            <p:nvPr/>
          </p:nvSpPr>
          <p:spPr>
            <a:xfrm rot="2732647">
              <a:off x="7058141" y="2046029"/>
              <a:ext cx="2188129" cy="292319"/>
            </a:xfrm>
            <a:prstGeom prst="rect">
              <a:avLst/>
            </a:prstGeom>
            <a:noFill/>
          </p:spPr>
          <p:txBody>
            <a:bodyPr wrap="none" rtlCol="0">
              <a:spAutoFit/>
            </a:bodyPr>
            <a:lstStyle/>
            <a:p>
              <a:r>
                <a:rPr lang="en-US" sz="1200" dirty="0">
                  <a:latin typeface="Calibri" panose="020F0502020204030204" pitchFamily="34" charset="0"/>
                </a:rPr>
                <a:t>How much water do we have?</a:t>
              </a:r>
            </a:p>
          </p:txBody>
        </p:sp>
        <p:sp>
          <p:nvSpPr>
            <p:cNvPr id="30" name="TextBox 29"/>
            <p:cNvSpPr txBox="1"/>
            <p:nvPr/>
          </p:nvSpPr>
          <p:spPr>
            <a:xfrm rot="18874401">
              <a:off x="6788768" y="4464961"/>
              <a:ext cx="2707874" cy="292319"/>
            </a:xfrm>
            <a:prstGeom prst="rect">
              <a:avLst/>
            </a:prstGeom>
            <a:noFill/>
          </p:spPr>
          <p:txBody>
            <a:bodyPr wrap="none" rtlCol="0">
              <a:spAutoFit/>
            </a:bodyPr>
            <a:lstStyle/>
            <a:p>
              <a:r>
                <a:rPr lang="en-US" sz="1200" dirty="0">
                  <a:latin typeface="Calibri" panose="020F0502020204030204" pitchFamily="34" charset="0"/>
                </a:rPr>
                <a:t>How much will we need in the future?</a:t>
              </a:r>
            </a:p>
          </p:txBody>
        </p:sp>
        <p:sp>
          <p:nvSpPr>
            <p:cNvPr id="31" name="TextBox 30"/>
            <p:cNvSpPr txBox="1"/>
            <p:nvPr/>
          </p:nvSpPr>
          <p:spPr>
            <a:xfrm rot="2760648">
              <a:off x="4506071" y="4547414"/>
              <a:ext cx="2487078" cy="292319"/>
            </a:xfrm>
            <a:prstGeom prst="rect">
              <a:avLst/>
            </a:prstGeom>
            <a:noFill/>
          </p:spPr>
          <p:txBody>
            <a:bodyPr wrap="none" rtlCol="0">
              <a:spAutoFit/>
            </a:bodyPr>
            <a:lstStyle/>
            <a:p>
              <a:r>
                <a:rPr lang="en-US" sz="1200" dirty="0">
                  <a:latin typeface="Calibri" panose="020F0502020204030204" pitchFamily="34" charset="0"/>
                </a:rPr>
                <a:t>How do we meet future demands?</a:t>
              </a:r>
            </a:p>
          </p:txBody>
        </p:sp>
      </p:grpSp>
      <p:sp>
        <p:nvSpPr>
          <p:cNvPr id="32" name="TextBox 31"/>
          <p:cNvSpPr txBox="1"/>
          <p:nvPr/>
        </p:nvSpPr>
        <p:spPr>
          <a:xfrm>
            <a:off x="2667615" y="69546"/>
            <a:ext cx="3722724" cy="584775"/>
          </a:xfrm>
          <a:prstGeom prst="rect">
            <a:avLst/>
          </a:prstGeom>
          <a:noFill/>
          <a:effectLst/>
        </p:spPr>
        <p:txBody>
          <a:bodyPr wrap="square" rtlCol="0">
            <a:spAutoFit/>
          </a:bodyPr>
          <a:lstStyle/>
          <a:p>
            <a:r>
              <a:rPr lang="en-US" sz="3200" dirty="0">
                <a:solidFill>
                  <a:prstClr val="black"/>
                </a:solidFill>
                <a:latin typeface="Calibri"/>
              </a:rPr>
              <a:t>Five-step Process…</a:t>
            </a:r>
          </a:p>
        </p:txBody>
      </p:sp>
      <p:sp>
        <p:nvSpPr>
          <p:cNvPr id="33" name="TextBox 32"/>
          <p:cNvSpPr txBox="1"/>
          <p:nvPr/>
        </p:nvSpPr>
        <p:spPr>
          <a:xfrm>
            <a:off x="158505" y="1010411"/>
            <a:ext cx="5312958" cy="4801314"/>
          </a:xfrm>
          <a:prstGeom prst="rect">
            <a:avLst/>
          </a:prstGeom>
          <a:noFill/>
        </p:spPr>
        <p:txBody>
          <a:bodyPr wrap="square" rtlCol="0">
            <a:spAutoFit/>
          </a:bodyPr>
          <a:lstStyle/>
          <a:p>
            <a:pPr marL="257175" indent="-257175">
              <a:buFont typeface="+mj-lt"/>
              <a:buAutoNum type="arabicPeriod"/>
            </a:pPr>
            <a:r>
              <a:rPr lang="en-US" sz="2000" b="1" i="1" dirty="0"/>
              <a:t>Surface Water Assessments </a:t>
            </a:r>
            <a:r>
              <a:rPr lang="en-US" sz="2000" dirty="0"/>
              <a:t>– completed in 2017 for each basin (CDM Smith, Inc).</a:t>
            </a:r>
          </a:p>
          <a:p>
            <a:pPr marL="461963" lvl="1" indent="-171450">
              <a:buFont typeface="Arial" panose="020B0604020202020204" pitchFamily="34" charset="0"/>
              <a:buChar char="•"/>
            </a:pPr>
            <a:r>
              <a:rPr lang="en-US" dirty="0"/>
              <a:t>Several models recently updated including Broad.</a:t>
            </a:r>
            <a:endParaRPr lang="en-US" sz="1600" dirty="0"/>
          </a:p>
          <a:p>
            <a:pPr marL="257175" indent="-257175">
              <a:buFont typeface="+mj-lt"/>
              <a:buAutoNum type="arabicPeriod"/>
            </a:pPr>
            <a:r>
              <a:rPr lang="en-US" sz="2000" b="1" i="1" dirty="0"/>
              <a:t>Groundwater Assessment </a:t>
            </a:r>
            <a:r>
              <a:rPr lang="en-US" sz="2000" dirty="0"/>
              <a:t>– completed in 2021 (USGS).</a:t>
            </a:r>
          </a:p>
          <a:p>
            <a:pPr marL="257175" indent="-257175">
              <a:buFont typeface="+mj-lt"/>
              <a:buAutoNum type="arabicPeriod"/>
            </a:pPr>
            <a:r>
              <a:rPr lang="en-US" sz="2000" b="1" i="1" dirty="0"/>
              <a:t>Water Demand Projections </a:t>
            </a:r>
            <a:r>
              <a:rPr lang="en-US" sz="2000" dirty="0"/>
              <a:t>– methodology report completed in October 2019.</a:t>
            </a:r>
          </a:p>
          <a:p>
            <a:pPr marL="461963" lvl="1" indent="-171450">
              <a:buFont typeface="Arial" panose="020B0604020202020204" pitchFamily="34" charset="0"/>
              <a:buChar char="•"/>
            </a:pPr>
            <a:r>
              <a:rPr lang="en-US" dirty="0"/>
              <a:t>Edisto basin projections completed in 2021.</a:t>
            </a:r>
          </a:p>
          <a:p>
            <a:pPr marL="461963" lvl="1" indent="-171450">
              <a:buFont typeface="Arial" panose="020B0604020202020204" pitchFamily="34" charset="0"/>
              <a:buChar char="•"/>
            </a:pPr>
            <a:r>
              <a:rPr lang="en-US" dirty="0"/>
              <a:t>Projections for Broad basin in progress.</a:t>
            </a:r>
          </a:p>
          <a:p>
            <a:pPr marL="257175" indent="-257175">
              <a:buFont typeface="+mj-lt"/>
              <a:buAutoNum type="arabicPeriod"/>
            </a:pPr>
            <a:r>
              <a:rPr lang="en-US" sz="2000" b="1" i="1" dirty="0"/>
              <a:t>River Basin Plans</a:t>
            </a:r>
            <a:r>
              <a:rPr lang="en-US" sz="2000" b="1" dirty="0"/>
              <a:t> </a:t>
            </a:r>
          </a:p>
          <a:p>
            <a:pPr marL="461963" lvl="1" indent="-171450">
              <a:buFont typeface="Arial" panose="020B0604020202020204" pitchFamily="34" charset="0"/>
              <a:buChar char="•"/>
            </a:pPr>
            <a:r>
              <a:rPr lang="en-US" dirty="0"/>
              <a:t>Publication of South Carolina State Water Planning Framework.</a:t>
            </a:r>
          </a:p>
          <a:p>
            <a:pPr marL="461963" lvl="1" indent="-171450">
              <a:buFont typeface="Arial" panose="020B0604020202020204" pitchFamily="34" charset="0"/>
              <a:buChar char="•"/>
            </a:pPr>
            <a:r>
              <a:rPr lang="en-US" dirty="0"/>
              <a:t>Edisto basin planning in progress.</a:t>
            </a:r>
          </a:p>
          <a:p>
            <a:pPr marL="461963" lvl="1" indent="-171450">
              <a:buFont typeface="Arial" panose="020B0604020202020204" pitchFamily="34" charset="0"/>
              <a:buChar char="•"/>
            </a:pPr>
            <a:r>
              <a:rPr lang="en-US" dirty="0"/>
              <a:t>Broad basin planning activities now initiated.</a:t>
            </a:r>
          </a:p>
          <a:p>
            <a:pPr marL="257175" indent="-257175">
              <a:buFont typeface="+mj-lt"/>
              <a:buAutoNum type="arabicPeriod"/>
            </a:pPr>
            <a:r>
              <a:rPr lang="en-US" sz="2000" b="1" i="1" dirty="0"/>
              <a:t>State Water Plan </a:t>
            </a:r>
            <a:r>
              <a:rPr lang="en-US" sz="2000" dirty="0"/>
              <a:t>–</a:t>
            </a:r>
            <a:r>
              <a:rPr lang="en-US" sz="2000" i="1" dirty="0"/>
              <a:t> </a:t>
            </a:r>
            <a:r>
              <a:rPr lang="en-US" sz="2000" dirty="0"/>
              <a:t>River Basin Plans will form the foundation of a new State Water Plan.</a:t>
            </a:r>
          </a:p>
        </p:txBody>
      </p:sp>
      <p:pic>
        <p:nvPicPr>
          <p:cNvPr id="34" name="Picture 33" descr="DNR 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6470" y="5981514"/>
            <a:ext cx="672849" cy="672849"/>
          </a:xfrm>
          <a:prstGeom prst="rect">
            <a:avLst/>
          </a:prstGeom>
        </p:spPr>
      </p:pic>
      <p:pic>
        <p:nvPicPr>
          <p:cNvPr id="38" name="Picture 37" descr="DNR logo.png">
            <a:extLst>
              <a:ext uri="{FF2B5EF4-FFF2-40B4-BE49-F238E27FC236}">
                <a16:creationId xmlns:a16="http://schemas.microsoft.com/office/drawing/2014/main" id="{693EEAD2-A111-454C-9942-7822B3CE7B7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Tree>
    <p:extLst>
      <p:ext uri="{BB962C8B-B14F-4D97-AF65-F5344CB8AC3E}">
        <p14:creationId xmlns:p14="http://schemas.microsoft.com/office/powerpoint/2010/main" val="210390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986A8A-E3C4-489B-8CF1-972750C1A068}"/>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7867912-2A81-4A6F-9C09-19A07E02062E}"/>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15EE8A-13C1-42C1-A4CF-3372FEF6B69E}"/>
              </a:ext>
            </a:extLst>
          </p:cNvPr>
          <p:cNvSpPr txBox="1"/>
          <p:nvPr/>
        </p:nvSpPr>
        <p:spPr>
          <a:xfrm>
            <a:off x="2421035" y="65808"/>
            <a:ext cx="4698956" cy="584775"/>
          </a:xfrm>
          <a:prstGeom prst="rect">
            <a:avLst/>
          </a:prstGeom>
          <a:noFill/>
          <a:effectLst/>
        </p:spPr>
        <p:txBody>
          <a:bodyPr wrap="square" rtlCol="0">
            <a:spAutoFit/>
          </a:bodyPr>
          <a:lstStyle/>
          <a:p>
            <a:r>
              <a:rPr lang="en-US" sz="3200" dirty="0">
                <a:solidFill>
                  <a:prstClr val="black"/>
                </a:solidFill>
                <a:latin typeface="Calibri"/>
              </a:rPr>
              <a:t>Stakeholder Participation</a:t>
            </a:r>
          </a:p>
        </p:txBody>
      </p:sp>
      <p:pic>
        <p:nvPicPr>
          <p:cNvPr id="5" name="Picture 4" descr="DNR logo.png">
            <a:extLst>
              <a:ext uri="{FF2B5EF4-FFF2-40B4-BE49-F238E27FC236}">
                <a16:creationId xmlns:a16="http://schemas.microsoft.com/office/drawing/2014/main" id="{68C882CD-DB32-4576-8C02-11A8B6B62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pic>
        <p:nvPicPr>
          <p:cNvPr id="11" name="Picture 10" descr="A group of people sitting at tables&#10;&#10;Description automatically generated with low confidence">
            <a:extLst>
              <a:ext uri="{FF2B5EF4-FFF2-40B4-BE49-F238E27FC236}">
                <a16:creationId xmlns:a16="http://schemas.microsoft.com/office/drawing/2014/main" id="{7D1F3B84-A9EB-4AFD-B421-A12F1DEFBA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468" y="873753"/>
            <a:ext cx="3704146" cy="2778110"/>
          </a:xfrm>
          <a:prstGeom prst="rect">
            <a:avLst/>
          </a:prstGeom>
          <a:ln>
            <a:solidFill>
              <a:schemeClr val="tx1"/>
            </a:solidFill>
          </a:ln>
        </p:spPr>
      </p:pic>
      <p:pic>
        <p:nvPicPr>
          <p:cNvPr id="19" name="Picture 18" descr="A picture containing text, indoor, cluttered&#10;&#10;Description automatically generated">
            <a:extLst>
              <a:ext uri="{FF2B5EF4-FFF2-40B4-BE49-F238E27FC236}">
                <a16:creationId xmlns:a16="http://schemas.microsoft.com/office/drawing/2014/main" id="{4BBCE247-92D1-4A99-B995-41B7225D4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760288" y="3293801"/>
            <a:ext cx="4260632" cy="3195474"/>
          </a:xfrm>
          <a:prstGeom prst="rect">
            <a:avLst/>
          </a:prstGeom>
          <a:ln>
            <a:solidFill>
              <a:schemeClr val="tx1"/>
            </a:solidFill>
          </a:ln>
        </p:spPr>
      </p:pic>
      <p:pic>
        <p:nvPicPr>
          <p:cNvPr id="21" name="Picture 20" descr="A group of people sitting in a room&#10;&#10;Description automatically generated with medium confidence">
            <a:extLst>
              <a:ext uri="{FF2B5EF4-FFF2-40B4-BE49-F238E27FC236}">
                <a16:creationId xmlns:a16="http://schemas.microsoft.com/office/drawing/2014/main" id="{A5F4E884-9D14-4DE4-B109-B5B43BF2CA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104" y="942304"/>
            <a:ext cx="4685101" cy="2633027"/>
          </a:xfrm>
          <a:prstGeom prst="rect">
            <a:avLst/>
          </a:prstGeom>
          <a:ln>
            <a:solidFill>
              <a:schemeClr val="tx1"/>
            </a:solidFill>
          </a:ln>
        </p:spPr>
      </p:pic>
      <p:pic>
        <p:nvPicPr>
          <p:cNvPr id="9" name="Picture 8" descr="A group of people sitting around a table&#10;&#10;Description automatically generated with medium confidence">
            <a:extLst>
              <a:ext uri="{FF2B5EF4-FFF2-40B4-BE49-F238E27FC236}">
                <a16:creationId xmlns:a16="http://schemas.microsoft.com/office/drawing/2014/main" id="{ECDF25EB-22B1-492D-BE44-C8017C3330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53388" y="3453133"/>
            <a:ext cx="3835746" cy="2876809"/>
          </a:xfrm>
          <a:prstGeom prst="rect">
            <a:avLst/>
          </a:prstGeom>
          <a:ln>
            <a:solidFill>
              <a:schemeClr val="tx1"/>
            </a:solidFill>
          </a:ln>
        </p:spPr>
      </p:pic>
      <p:sp>
        <p:nvSpPr>
          <p:cNvPr id="22" name="TextBox 21">
            <a:extLst>
              <a:ext uri="{FF2B5EF4-FFF2-40B4-BE49-F238E27FC236}">
                <a16:creationId xmlns:a16="http://schemas.microsoft.com/office/drawing/2014/main" id="{53632F82-4C38-43A5-B921-BEAA07A29C32}"/>
              </a:ext>
            </a:extLst>
          </p:cNvPr>
          <p:cNvSpPr txBox="1"/>
          <p:nvPr/>
        </p:nvSpPr>
        <p:spPr>
          <a:xfrm>
            <a:off x="760287" y="1043392"/>
            <a:ext cx="3796072" cy="307777"/>
          </a:xfrm>
          <a:prstGeom prst="rect">
            <a:avLst/>
          </a:prstGeom>
          <a:solidFill>
            <a:schemeClr val="bg1"/>
          </a:solidFill>
          <a:ln>
            <a:solidFill>
              <a:schemeClr val="accent5">
                <a:lumMod val="75000"/>
              </a:schemeClr>
            </a:solidFill>
          </a:ln>
        </p:spPr>
        <p:txBody>
          <a:bodyPr wrap="square" rtlCol="0">
            <a:spAutoFit/>
          </a:bodyPr>
          <a:lstStyle/>
          <a:p>
            <a:pPr algn="ctr"/>
            <a:r>
              <a:rPr lang="en-US" sz="1400" b="1" dirty="0"/>
              <a:t>Broad Basin SWAM Model Stakeholder Meeting</a:t>
            </a:r>
          </a:p>
        </p:txBody>
      </p:sp>
      <p:sp>
        <p:nvSpPr>
          <p:cNvPr id="23" name="TextBox 22">
            <a:extLst>
              <a:ext uri="{FF2B5EF4-FFF2-40B4-BE49-F238E27FC236}">
                <a16:creationId xmlns:a16="http://schemas.microsoft.com/office/drawing/2014/main" id="{A9BAD290-A06D-427A-BB71-FB78935EF659}"/>
              </a:ext>
            </a:extLst>
          </p:cNvPr>
          <p:cNvSpPr txBox="1"/>
          <p:nvPr/>
        </p:nvSpPr>
        <p:spPr>
          <a:xfrm>
            <a:off x="5369019" y="3057527"/>
            <a:ext cx="2989780" cy="307777"/>
          </a:xfrm>
          <a:prstGeom prst="rect">
            <a:avLst/>
          </a:prstGeom>
          <a:solidFill>
            <a:schemeClr val="bg1"/>
          </a:solidFill>
          <a:ln>
            <a:solidFill>
              <a:schemeClr val="accent5">
                <a:lumMod val="75000"/>
              </a:schemeClr>
            </a:solidFill>
          </a:ln>
        </p:spPr>
        <p:txBody>
          <a:bodyPr wrap="square" rtlCol="0">
            <a:spAutoFit/>
          </a:bodyPr>
          <a:lstStyle/>
          <a:p>
            <a:pPr algn="ctr"/>
            <a:r>
              <a:rPr lang="en-US" sz="1400" b="1" dirty="0"/>
              <a:t>Edisto River Basin Council Field Trip</a:t>
            </a:r>
          </a:p>
        </p:txBody>
      </p:sp>
      <p:sp>
        <p:nvSpPr>
          <p:cNvPr id="25" name="TextBox 24">
            <a:extLst>
              <a:ext uri="{FF2B5EF4-FFF2-40B4-BE49-F238E27FC236}">
                <a16:creationId xmlns:a16="http://schemas.microsoft.com/office/drawing/2014/main" id="{BB01435D-55DF-42C0-B4B0-E9E63E36A0D3}"/>
              </a:ext>
            </a:extLst>
          </p:cNvPr>
          <p:cNvSpPr txBox="1"/>
          <p:nvPr/>
        </p:nvSpPr>
        <p:spPr>
          <a:xfrm>
            <a:off x="6610189" y="5944684"/>
            <a:ext cx="1773524" cy="307777"/>
          </a:xfrm>
          <a:prstGeom prst="rect">
            <a:avLst/>
          </a:prstGeom>
          <a:solidFill>
            <a:schemeClr val="bg1"/>
          </a:solidFill>
          <a:ln>
            <a:solidFill>
              <a:schemeClr val="accent5">
                <a:lumMod val="75000"/>
              </a:schemeClr>
            </a:solidFill>
          </a:ln>
        </p:spPr>
        <p:txBody>
          <a:bodyPr wrap="square" rtlCol="0">
            <a:spAutoFit/>
          </a:bodyPr>
          <a:lstStyle/>
          <a:p>
            <a:pPr algn="ctr"/>
            <a:r>
              <a:rPr lang="en-US" sz="1400" b="1" dirty="0"/>
              <a:t>PPAC Meeting</a:t>
            </a:r>
          </a:p>
        </p:txBody>
      </p:sp>
      <p:sp>
        <p:nvSpPr>
          <p:cNvPr id="26" name="TextBox 25">
            <a:extLst>
              <a:ext uri="{FF2B5EF4-FFF2-40B4-BE49-F238E27FC236}">
                <a16:creationId xmlns:a16="http://schemas.microsoft.com/office/drawing/2014/main" id="{1C61AD8B-31AB-425D-9BF2-533651DFCFF9}"/>
              </a:ext>
            </a:extLst>
          </p:cNvPr>
          <p:cNvSpPr txBox="1"/>
          <p:nvPr/>
        </p:nvSpPr>
        <p:spPr>
          <a:xfrm>
            <a:off x="1057934" y="5895804"/>
            <a:ext cx="3305439" cy="523220"/>
          </a:xfrm>
          <a:prstGeom prst="rect">
            <a:avLst/>
          </a:prstGeom>
          <a:solidFill>
            <a:schemeClr val="bg1"/>
          </a:solidFill>
          <a:ln>
            <a:solidFill>
              <a:schemeClr val="accent5">
                <a:lumMod val="75000"/>
              </a:schemeClr>
            </a:solidFill>
          </a:ln>
        </p:spPr>
        <p:txBody>
          <a:bodyPr wrap="square" rtlCol="0">
            <a:spAutoFit/>
          </a:bodyPr>
          <a:lstStyle/>
          <a:p>
            <a:pPr algn="ctr"/>
            <a:r>
              <a:rPr lang="en-US" sz="1400" b="1" dirty="0"/>
              <a:t>Edisto Basin Water Demand Projection Stakeholder Meeting</a:t>
            </a:r>
          </a:p>
        </p:txBody>
      </p:sp>
    </p:spTree>
    <p:extLst>
      <p:ext uri="{BB962C8B-B14F-4D97-AF65-F5344CB8AC3E}">
        <p14:creationId xmlns:p14="http://schemas.microsoft.com/office/powerpoint/2010/main" val="179085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45833D-5EC8-43B5-B031-CA107B07B4CD}"/>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790F0D2-2CB5-4889-9F30-A971F5242EED}"/>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DNR logo.png">
            <a:extLst>
              <a:ext uri="{FF2B5EF4-FFF2-40B4-BE49-F238E27FC236}">
                <a16:creationId xmlns:a16="http://schemas.microsoft.com/office/drawing/2014/main" id="{9AB6ACAD-CAC3-4D81-9624-BC403A8B20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4" name="Rectangle 3"/>
          <p:cNvSpPr/>
          <p:nvPr/>
        </p:nvSpPr>
        <p:spPr>
          <a:xfrm>
            <a:off x="614500" y="64822"/>
            <a:ext cx="7657802" cy="584775"/>
          </a:xfrm>
          <a:prstGeom prst="rect">
            <a:avLst/>
          </a:prstGeom>
        </p:spPr>
        <p:txBody>
          <a:bodyPr wrap="none">
            <a:spAutoFit/>
          </a:bodyPr>
          <a:lstStyle/>
          <a:p>
            <a:r>
              <a:rPr lang="en-US" sz="3200" dirty="0">
                <a:solidFill>
                  <a:prstClr val="black"/>
                </a:solidFill>
                <a:latin typeface="Calibri" panose="020F0502020204030204" pitchFamily="34" charset="0"/>
              </a:rPr>
              <a:t>Planning Process Advisory Committee (PPAC)</a:t>
            </a:r>
          </a:p>
        </p:txBody>
      </p:sp>
      <p:sp>
        <p:nvSpPr>
          <p:cNvPr id="5" name="TextBox 4"/>
          <p:cNvSpPr txBox="1"/>
          <p:nvPr/>
        </p:nvSpPr>
        <p:spPr>
          <a:xfrm>
            <a:off x="348981" y="998884"/>
            <a:ext cx="8522237" cy="2215991"/>
          </a:xfrm>
          <a:prstGeom prst="rect">
            <a:avLst/>
          </a:prstGeom>
          <a:noFill/>
        </p:spPr>
        <p:txBody>
          <a:bodyPr wrap="square" rtlCol="0">
            <a:spAutoFit/>
          </a:bodyPr>
          <a:lstStyle/>
          <a:p>
            <a:pPr marL="214313" indent="-214313">
              <a:buFont typeface="Arial" panose="020B0604020202020204" pitchFamily="34" charset="0"/>
              <a:buChar char="•"/>
            </a:pPr>
            <a:r>
              <a:rPr lang="en-US" sz="2000" dirty="0">
                <a:solidFill>
                  <a:prstClr val="black"/>
                </a:solidFill>
                <a:latin typeface="Calibri" panose="020F0502020204030204" pitchFamily="34" charset="0"/>
              </a:rPr>
              <a:t>Convened by SCDNR in March 2018.</a:t>
            </a:r>
          </a:p>
          <a:p>
            <a:pPr marL="214313" indent="-214313">
              <a:buFont typeface="Arial" panose="020B0604020202020204" pitchFamily="34" charset="0"/>
              <a:buChar char="•"/>
            </a:pPr>
            <a:endParaRPr lang="en-US" sz="600" dirty="0">
              <a:solidFill>
                <a:prstClr val="black"/>
              </a:solidFill>
              <a:latin typeface="Calibri" panose="020F0502020204030204" pitchFamily="34" charset="0"/>
            </a:endParaRPr>
          </a:p>
          <a:p>
            <a:pPr marL="214313" indent="-214313">
              <a:buFont typeface="Arial" panose="020B0604020202020204" pitchFamily="34" charset="0"/>
              <a:buChar char="•"/>
            </a:pPr>
            <a:r>
              <a:rPr lang="en-US" sz="2000" dirty="0">
                <a:solidFill>
                  <a:prstClr val="black"/>
                </a:solidFill>
                <a:latin typeface="Calibri" panose="020F0502020204030204" pitchFamily="34" charset="0"/>
              </a:rPr>
              <a:t>Purpose - develop a guidance document (Planning Framework) for developing River Basin Plans (Step 4) and for updating the State Water Plan (Step 5).</a:t>
            </a:r>
          </a:p>
          <a:p>
            <a:pPr marL="214313" indent="-214313">
              <a:buFont typeface="Arial" panose="020B0604020202020204" pitchFamily="34" charset="0"/>
              <a:buChar char="•"/>
            </a:pPr>
            <a:endParaRPr lang="en-US" sz="600" dirty="0">
              <a:solidFill>
                <a:prstClr val="black"/>
              </a:solidFill>
              <a:latin typeface="Calibri" panose="020F0502020204030204" pitchFamily="34" charset="0"/>
            </a:endParaRPr>
          </a:p>
          <a:p>
            <a:pPr marL="214313" indent="-214313">
              <a:buFont typeface="Arial" panose="020B0604020202020204" pitchFamily="34" charset="0"/>
              <a:buChar char="•"/>
            </a:pPr>
            <a:r>
              <a:rPr lang="en-US" sz="2000" dirty="0">
                <a:solidFill>
                  <a:prstClr val="black"/>
                </a:solidFill>
                <a:latin typeface="Calibri" panose="020F0502020204030204" pitchFamily="34" charset="0"/>
              </a:rPr>
              <a:t>South Carolina State Water Planning Framework (Planning Framework) was published in October 2019 after an 18-month process.</a:t>
            </a:r>
          </a:p>
          <a:p>
            <a:pPr marL="214313" indent="-214313">
              <a:buFont typeface="Arial" panose="020B0604020202020204" pitchFamily="34" charset="0"/>
              <a:buChar char="•"/>
            </a:pPr>
            <a:endParaRPr lang="en-US" sz="600" dirty="0">
              <a:solidFill>
                <a:prstClr val="black"/>
              </a:solidFill>
              <a:latin typeface="Calibri" panose="020F0502020204030204" pitchFamily="34" charset="0"/>
            </a:endParaRPr>
          </a:p>
          <a:p>
            <a:pPr marL="214313" indent="-214313">
              <a:buFont typeface="Arial" panose="020B0604020202020204" pitchFamily="34" charset="0"/>
              <a:buChar char="•"/>
            </a:pPr>
            <a:r>
              <a:rPr lang="en-US" sz="2000" dirty="0">
                <a:solidFill>
                  <a:prstClr val="black"/>
                </a:solidFill>
                <a:latin typeface="Calibri" panose="020F0502020204030204" pitchFamily="34" charset="0"/>
              </a:rPr>
              <a:t>PPAC continues to meet quarterly for planning oversight purposes.</a:t>
            </a:r>
            <a:endParaRPr lang="en-US" dirty="0">
              <a:solidFill>
                <a:prstClr val="black"/>
              </a:solidFill>
              <a:latin typeface="Calibri" panose="020F050202020403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9969" y="3499339"/>
            <a:ext cx="4860395" cy="3242795"/>
          </a:xfrm>
          <a:prstGeom prst="rect">
            <a:avLst/>
          </a:prstGeom>
          <a:ln>
            <a:solidFill>
              <a:schemeClr val="tx1"/>
            </a:solidFill>
          </a:ln>
        </p:spPr>
      </p:pic>
      <p:sp>
        <p:nvSpPr>
          <p:cNvPr id="11" name="Rectangle 10"/>
          <p:cNvSpPr/>
          <p:nvPr/>
        </p:nvSpPr>
        <p:spPr>
          <a:xfrm>
            <a:off x="133636" y="3858852"/>
            <a:ext cx="3974681" cy="2523768"/>
          </a:xfrm>
          <a:prstGeom prst="rect">
            <a:avLst/>
          </a:prstGeom>
        </p:spPr>
        <p:txBody>
          <a:bodyPr wrap="square">
            <a:spAutoFit/>
          </a:bodyPr>
          <a:lstStyle/>
          <a:p>
            <a:pPr algn="ctr">
              <a:defRPr/>
            </a:pPr>
            <a:r>
              <a:rPr lang="en-US" b="1" dirty="0">
                <a:latin typeface="Calibri" panose="020F0502020204030204" pitchFamily="34" charset="0"/>
              </a:rPr>
              <a:t>PPAC Vision Statement:</a:t>
            </a:r>
          </a:p>
          <a:p>
            <a:pPr algn="ctr">
              <a:defRPr/>
            </a:pPr>
            <a:r>
              <a:rPr lang="en-US" i="1" dirty="0">
                <a:latin typeface="Calibri" panose="020F0502020204030204" pitchFamily="34" charset="0"/>
              </a:rPr>
              <a:t>“Reflecting our values of water as a shared resource with a shared responsibility, we will work together to develop and maintain an actionable State Water Plan balancing economic, environmental and social needs of South Carolina for generations to come.”</a:t>
            </a:r>
          </a:p>
          <a:p>
            <a:pPr algn="ctr">
              <a:defRPr/>
            </a:pPr>
            <a:r>
              <a:rPr lang="en-US" sz="1400" i="1" dirty="0">
                <a:latin typeface="Calibri" panose="020F0502020204030204" pitchFamily="34" charset="0"/>
              </a:rPr>
              <a:t>	</a:t>
            </a:r>
            <a:endParaRPr lang="en-US" sz="1400" dirty="0">
              <a:latin typeface="Calibri" panose="020F0502020204030204" pitchFamily="34" charset="0"/>
            </a:endParaRPr>
          </a:p>
        </p:txBody>
      </p:sp>
    </p:spTree>
    <p:extLst>
      <p:ext uri="{BB962C8B-B14F-4D97-AF65-F5344CB8AC3E}">
        <p14:creationId xmlns:p14="http://schemas.microsoft.com/office/powerpoint/2010/main" val="4156822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AEA12C-22C4-4584-8657-EA8CC1523025}"/>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B797478-3DE3-4755-B98E-E9AAE5CF21A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DNR logo.png">
            <a:extLst>
              <a:ext uri="{FF2B5EF4-FFF2-40B4-BE49-F238E27FC236}">
                <a16:creationId xmlns:a16="http://schemas.microsoft.com/office/drawing/2014/main" id="{7864ED1B-6E16-4CA4-8753-F33DFF6BE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3" name="Rectangle 2"/>
          <p:cNvSpPr/>
          <p:nvPr/>
        </p:nvSpPr>
        <p:spPr>
          <a:xfrm>
            <a:off x="2280356" y="56324"/>
            <a:ext cx="5596454" cy="584775"/>
          </a:xfrm>
          <a:prstGeom prst="rect">
            <a:avLst/>
          </a:prstGeom>
        </p:spPr>
        <p:txBody>
          <a:bodyPr wrap="square">
            <a:spAutoFit/>
          </a:bodyPr>
          <a:lstStyle/>
          <a:p>
            <a:pPr marL="169069" indent="-169069"/>
            <a:r>
              <a:rPr lang="en-US" sz="3200" dirty="0">
                <a:latin typeface="Calibri" panose="020F0502020204030204" pitchFamily="34" charset="0"/>
              </a:rPr>
              <a:t>PPAC Committee Members</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22408"/>
          <a:stretch/>
        </p:blipFill>
        <p:spPr>
          <a:xfrm>
            <a:off x="5002344" y="1131035"/>
            <a:ext cx="3607282" cy="2099222"/>
          </a:xfrm>
          <a:prstGeom prst="rect">
            <a:avLst/>
          </a:prstGeom>
          <a:ln>
            <a:solidFill>
              <a:schemeClr val="tx1"/>
            </a:solidFill>
          </a:ln>
        </p:spPr>
      </p:pic>
      <p:sp>
        <p:nvSpPr>
          <p:cNvPr id="4" name="Rectangle 3"/>
          <p:cNvSpPr/>
          <p:nvPr/>
        </p:nvSpPr>
        <p:spPr>
          <a:xfrm>
            <a:off x="113590" y="892919"/>
            <a:ext cx="5325533" cy="6001643"/>
          </a:xfrm>
          <a:prstGeom prst="rect">
            <a:avLst/>
          </a:prstGeom>
          <a:solidFill>
            <a:schemeClr val="bg1"/>
          </a:solidFill>
        </p:spPr>
        <p:txBody>
          <a:bodyPr wrap="square">
            <a:spAutoFit/>
          </a:bodyPr>
          <a:lstStyle/>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Jeffery Allen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Clemson University</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David Baize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SCAWWA/WEASC</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David </a:t>
            </a:r>
            <a:r>
              <a:rPr lang="en-US" sz="1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Bereskin</a:t>
            </a:r>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Greenville Water</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Jesse Cannon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Santee Cooper</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Fred Castles, III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Catawba-Wateree Water</a:t>
            </a:r>
          </a:p>
          <a:p>
            <a:pPr algn="just"/>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Management Group</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Clay </a:t>
            </a:r>
            <a:r>
              <a:rPr lang="en-US" sz="1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Duffie</a:t>
            </a:r>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Mt. Pleasant Waterworks (retired)</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Steve Hamilton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The Dunes Golf and Beach Club</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Erika Hollis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Upstate Forever</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J.J. Jowers, Jr.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Bamberg County citizen, Edisto </a:t>
            </a:r>
          </a:p>
          <a:p>
            <a:pPr algn="just"/>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Engineers and Surveyors, Inc.</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Eric Krueger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The Nature Conservancy</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Jeff Lineberger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Duke Energy</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Jill Miller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South Carolina Rural Water Association</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Dean Moss, Jr.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Beaufort Jasper WSA (retired)</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Myra Reece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South Carolina Department of </a:t>
            </a:r>
          </a:p>
          <a:p>
            <a:pPr algn="just"/>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Health and Environmental Control</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Ken Rentiers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South Carolina Department </a:t>
            </a:r>
          </a:p>
          <a:p>
            <a:pPr algn="just"/>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of Natural Resources</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Bill </a:t>
            </a:r>
            <a:r>
              <a:rPr lang="en-US" sz="1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Stangler</a:t>
            </a:r>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Congaree </a:t>
            </a:r>
            <a:r>
              <a:rPr lang="en-US"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Riverkeeper</a:t>
            </a:r>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Landrum Weathers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Farmer</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Scott Willett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Anderson Regional Joint Water System</a:t>
            </a:r>
          </a:p>
          <a:p>
            <a:pPr algn="just"/>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Charles </a:t>
            </a:r>
            <a:r>
              <a:rPr lang="en-US" sz="1600" b="1"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Wingard</a:t>
            </a:r>
            <a:r>
              <a:rPr lang="en-US" sz="16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Walter P. </a:t>
            </a:r>
            <a:r>
              <a:rPr lang="en-US"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Rawl</a:t>
            </a:r>
            <a:r>
              <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and Sons, Inc.</a:t>
            </a:r>
          </a:p>
          <a:p>
            <a:pPr algn="just"/>
            <a:endParaRPr lang="en-US"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extBox 1"/>
          <p:cNvSpPr txBox="1"/>
          <p:nvPr/>
        </p:nvSpPr>
        <p:spPr>
          <a:xfrm>
            <a:off x="4556461" y="3397566"/>
            <a:ext cx="4459574" cy="2246769"/>
          </a:xfrm>
          <a:prstGeom prst="rect">
            <a:avLst/>
          </a:prstGeom>
          <a:noFill/>
        </p:spPr>
        <p:txBody>
          <a:bodyPr wrap="square" rtlCol="0">
            <a:spAutoFit/>
          </a:bodyPr>
          <a:lstStyle/>
          <a:p>
            <a:pPr algn="ctr"/>
            <a:r>
              <a:rPr lang="en-US" sz="2000" b="1" dirty="0"/>
              <a:t>For more information, visit:</a:t>
            </a:r>
          </a:p>
          <a:p>
            <a:pPr algn="ctr"/>
            <a:r>
              <a:rPr lang="en-US" b="1" dirty="0">
                <a:solidFill>
                  <a:schemeClr val="accent5"/>
                </a:solidFill>
                <a:hlinkClick r:id="rId5"/>
              </a:rPr>
              <a:t>https://www.clemson.edu/public/water-assessment/State_Water_Planning_Process_Advisory_Committee.html</a:t>
            </a:r>
            <a:endParaRPr lang="en-US" b="1" dirty="0">
              <a:solidFill>
                <a:schemeClr val="accent5"/>
              </a:solidFill>
            </a:endParaRPr>
          </a:p>
          <a:p>
            <a:pPr algn="ctr"/>
            <a:endParaRPr lang="en-US" dirty="0"/>
          </a:p>
          <a:p>
            <a:pPr algn="ctr"/>
            <a:endParaRPr lang="en-US" dirty="0"/>
          </a:p>
          <a:p>
            <a:pPr algn="ctr"/>
            <a:endParaRPr lang="en-US" sz="1200" dirty="0"/>
          </a:p>
          <a:p>
            <a:pPr algn="ctr"/>
            <a:r>
              <a:rPr lang="en-US" b="1" dirty="0">
                <a:hlinkClick r:id="rId6"/>
              </a:rPr>
              <a:t>http://hydrology.dnr.sc.gov/ppac.html</a:t>
            </a:r>
            <a:endParaRPr lang="en-US" b="1" dirty="0"/>
          </a:p>
        </p:txBody>
      </p:sp>
      <p:pic>
        <p:nvPicPr>
          <p:cNvPr id="7" name="Picture 6" descr="clemson logo.gif"/>
          <p:cNvPicPr>
            <a:picLocks noChangeAspect="1"/>
          </p:cNvPicPr>
          <p:nvPr/>
        </p:nvPicPr>
        <p:blipFill>
          <a:blip r:embed="rId7" cstate="print"/>
          <a:stretch>
            <a:fillRect/>
          </a:stretch>
        </p:blipFill>
        <p:spPr>
          <a:xfrm>
            <a:off x="5943264" y="4675951"/>
            <a:ext cx="1685967" cy="487525"/>
          </a:xfrm>
          <a:prstGeom prst="rect">
            <a:avLst/>
          </a:prstGeom>
          <a:noFill/>
        </p:spPr>
      </p:pic>
      <p:pic>
        <p:nvPicPr>
          <p:cNvPr id="8" name="Picture 7" descr="DNR 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9418" y="5734904"/>
            <a:ext cx="773134" cy="773134"/>
          </a:xfrm>
          <a:prstGeom prst="rect">
            <a:avLst/>
          </a:prstGeom>
        </p:spPr>
      </p:pic>
    </p:spTree>
    <p:extLst>
      <p:ext uri="{BB962C8B-B14F-4D97-AF65-F5344CB8AC3E}">
        <p14:creationId xmlns:p14="http://schemas.microsoft.com/office/powerpoint/2010/main" val="328420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B6EA0E-BE06-41A4-8DDE-AEEAE5782D1A}"/>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D33382D-AB8F-423D-B675-6A156FF7674C}"/>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DNR logo.png">
            <a:extLst>
              <a:ext uri="{FF2B5EF4-FFF2-40B4-BE49-F238E27FC236}">
                <a16:creationId xmlns:a16="http://schemas.microsoft.com/office/drawing/2014/main" id="{1FA8529B-B8D6-45C4-802B-4EC5A0BAD3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itle 1"/>
          <p:cNvSpPr>
            <a:spLocks noGrp="1"/>
          </p:cNvSpPr>
          <p:nvPr>
            <p:ph type="title"/>
          </p:nvPr>
        </p:nvSpPr>
        <p:spPr>
          <a:xfrm>
            <a:off x="1752415" y="65825"/>
            <a:ext cx="5746750" cy="617007"/>
          </a:xfrm>
        </p:spPr>
        <p:txBody>
          <a:bodyPr>
            <a:normAutofit/>
          </a:bodyPr>
          <a:lstStyle/>
          <a:p>
            <a:r>
              <a:rPr lang="en-US" sz="3200" dirty="0">
                <a:latin typeface="+mn-lt"/>
              </a:rPr>
              <a:t>Contents of Planning Framework</a:t>
            </a:r>
          </a:p>
        </p:txBody>
      </p:sp>
      <p:sp>
        <p:nvSpPr>
          <p:cNvPr id="3" name="Content Placeholder 2"/>
          <p:cNvSpPr>
            <a:spLocks noGrp="1"/>
          </p:cNvSpPr>
          <p:nvPr>
            <p:ph idx="1"/>
          </p:nvPr>
        </p:nvSpPr>
        <p:spPr>
          <a:xfrm>
            <a:off x="264583" y="1068269"/>
            <a:ext cx="5137150" cy="4351338"/>
          </a:xfrm>
        </p:spPr>
        <p:txBody>
          <a:bodyPr>
            <a:normAutofit fontScale="92500"/>
          </a:bodyPr>
          <a:lstStyle/>
          <a:p>
            <a:pPr marL="0" indent="0">
              <a:buNone/>
            </a:pPr>
            <a:r>
              <a:rPr lang="en-US" dirty="0"/>
              <a:t>Sections:</a:t>
            </a:r>
          </a:p>
          <a:p>
            <a:pPr marL="914400" lvl="1" indent="-457200">
              <a:buFont typeface="+mj-lt"/>
              <a:buAutoNum type="arabicPeriod"/>
            </a:pPr>
            <a:r>
              <a:rPr lang="en-US" dirty="0"/>
              <a:t>Executive Summary</a:t>
            </a:r>
          </a:p>
          <a:p>
            <a:pPr marL="914400" lvl="1" indent="-457200">
              <a:buFont typeface="+mj-lt"/>
              <a:buAutoNum type="arabicPeriod"/>
            </a:pPr>
            <a:r>
              <a:rPr lang="en-US" dirty="0"/>
              <a:t>Introduction</a:t>
            </a:r>
          </a:p>
          <a:p>
            <a:pPr marL="914400" lvl="1" indent="-457200">
              <a:buFont typeface="+mj-lt"/>
              <a:buAutoNum type="arabicPeriod"/>
            </a:pPr>
            <a:r>
              <a:rPr lang="en-US" dirty="0"/>
              <a:t>River Basin Planning Process</a:t>
            </a:r>
          </a:p>
          <a:p>
            <a:pPr marL="914400" lvl="1" indent="-457200">
              <a:buFont typeface="+mj-lt"/>
              <a:buAutoNum type="arabicPeriod"/>
            </a:pPr>
            <a:r>
              <a:rPr lang="en-US" dirty="0"/>
              <a:t>Methodologies for Evaluating Water Availability</a:t>
            </a:r>
          </a:p>
          <a:p>
            <a:pPr marL="914400" lvl="1" indent="-457200">
              <a:buFont typeface="+mj-lt"/>
              <a:buAutoNum type="arabicPeriod"/>
            </a:pPr>
            <a:r>
              <a:rPr lang="en-US" dirty="0"/>
              <a:t>River Basin Plan Table of Contents</a:t>
            </a:r>
          </a:p>
          <a:p>
            <a:pPr marL="914400" lvl="1" indent="-457200">
              <a:buFont typeface="+mj-lt"/>
              <a:buAutoNum type="arabicPeriod"/>
            </a:pPr>
            <a:r>
              <a:rPr lang="en-US" dirty="0"/>
              <a:t>River Basin Planning Process Implementation</a:t>
            </a:r>
          </a:p>
          <a:p>
            <a:pPr marL="914400" lvl="1" indent="-457200">
              <a:buFont typeface="+mj-lt"/>
              <a:buAutoNum type="arabicPeriod"/>
            </a:pPr>
            <a:r>
              <a:rPr lang="en-US" dirty="0"/>
              <a:t>River Basin Plan Implementation</a:t>
            </a:r>
          </a:p>
          <a:p>
            <a:pPr marL="914400" lvl="1" indent="-457200">
              <a:buFont typeface="+mj-lt"/>
              <a:buAutoNum type="arabicPeriod"/>
            </a:pPr>
            <a:r>
              <a:rPr lang="en-US" dirty="0"/>
              <a:t>State Water Plan</a:t>
            </a:r>
          </a:p>
          <a:p>
            <a:pPr marL="457200" lvl="1" indent="0">
              <a:buNone/>
            </a:pPr>
            <a:r>
              <a:rPr lang="en-US" dirty="0"/>
              <a:t>Appendix: River Basin Council Bylaws</a:t>
            </a:r>
          </a:p>
        </p:txBody>
      </p:sp>
      <p:pic>
        <p:nvPicPr>
          <p:cNvPr id="4" name="Picture 3"/>
          <p:cNvPicPr>
            <a:picLocks noChangeAspect="1"/>
          </p:cNvPicPr>
          <p:nvPr/>
        </p:nvPicPr>
        <p:blipFill>
          <a:blip r:embed="rId3"/>
          <a:stretch>
            <a:fillRect/>
          </a:stretch>
        </p:blipFill>
        <p:spPr>
          <a:xfrm>
            <a:off x="5566843" y="1435093"/>
            <a:ext cx="2946757" cy="3818467"/>
          </a:xfrm>
          <a:prstGeom prst="rect">
            <a:avLst/>
          </a:prstGeom>
          <a:ln>
            <a:solidFill>
              <a:schemeClr val="tx1"/>
            </a:solidFill>
          </a:ln>
        </p:spPr>
      </p:pic>
      <p:sp>
        <p:nvSpPr>
          <p:cNvPr id="5" name="Rectangle 4"/>
          <p:cNvSpPr/>
          <p:nvPr/>
        </p:nvSpPr>
        <p:spPr>
          <a:xfrm>
            <a:off x="599302" y="5753590"/>
            <a:ext cx="8654144" cy="830997"/>
          </a:xfrm>
          <a:prstGeom prst="rect">
            <a:avLst/>
          </a:prstGeom>
        </p:spPr>
        <p:txBody>
          <a:bodyPr wrap="square">
            <a:spAutoFit/>
          </a:bodyPr>
          <a:lstStyle/>
          <a:p>
            <a:r>
              <a:rPr lang="en-US" sz="2400" dirty="0">
                <a:solidFill>
                  <a:prstClr val="black"/>
                </a:solidFill>
                <a:latin typeface="Calibri" panose="020F0502020204030204" pitchFamily="34" charset="0"/>
              </a:rPr>
              <a:t>Planning Framework is available for review and download at: </a:t>
            </a:r>
            <a:r>
              <a:rPr lang="en-US" sz="2400" b="1" dirty="0">
                <a:solidFill>
                  <a:prstClr val="black"/>
                </a:solidFill>
                <a:latin typeface="Calibri" panose="020F0502020204030204" pitchFamily="34" charset="0"/>
                <a:hlinkClick r:id="rId4"/>
              </a:rPr>
              <a:t>http://hydrology.dnr.sc.gov/water-planning-framework.html</a:t>
            </a:r>
            <a:r>
              <a:rPr lang="en-US" sz="2400" dirty="0">
                <a:solidFill>
                  <a:prstClr val="black"/>
                </a:solidFill>
                <a:latin typeface="Calibri" panose="020F0502020204030204" pitchFamily="34" charset="0"/>
              </a:rPr>
              <a:t>.</a:t>
            </a:r>
          </a:p>
        </p:txBody>
      </p:sp>
    </p:spTree>
    <p:extLst>
      <p:ext uri="{BB962C8B-B14F-4D97-AF65-F5344CB8AC3E}">
        <p14:creationId xmlns:p14="http://schemas.microsoft.com/office/powerpoint/2010/main" val="3277831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F87397-7139-4E3F-AABC-0D186CD1B611}"/>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2BDBCF9-FA64-4A6B-AD02-EBBAA1A5C0F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3239F06F-FB8B-407E-8365-2159B41EF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32" name="TextBox 31"/>
          <p:cNvSpPr txBox="1"/>
          <p:nvPr/>
        </p:nvSpPr>
        <p:spPr>
          <a:xfrm>
            <a:off x="2575585" y="27043"/>
            <a:ext cx="4687214" cy="646331"/>
          </a:xfrm>
          <a:prstGeom prst="rect">
            <a:avLst/>
          </a:prstGeom>
          <a:noFill/>
          <a:effectLst/>
        </p:spPr>
        <p:txBody>
          <a:bodyPr wrap="square" rtlCol="0">
            <a:spAutoFit/>
          </a:bodyPr>
          <a:lstStyle/>
          <a:p>
            <a:r>
              <a:rPr lang="en-US" sz="3600" dirty="0">
                <a:latin typeface="Calibri"/>
              </a:rPr>
              <a:t>Where are we now? </a:t>
            </a:r>
          </a:p>
        </p:txBody>
      </p:sp>
      <p:sp>
        <p:nvSpPr>
          <p:cNvPr id="33" name="TextBox 32"/>
          <p:cNvSpPr txBox="1"/>
          <p:nvPr/>
        </p:nvSpPr>
        <p:spPr>
          <a:xfrm>
            <a:off x="19955" y="922998"/>
            <a:ext cx="9004582" cy="1569660"/>
          </a:xfrm>
          <a:prstGeom prst="rect">
            <a:avLst/>
          </a:prstGeom>
          <a:noFill/>
        </p:spPr>
        <p:txBody>
          <a:bodyPr wrap="square" rtlCol="0">
            <a:spAutoFit/>
          </a:bodyPr>
          <a:lstStyle/>
          <a:p>
            <a:pPr algn="ctr"/>
            <a:r>
              <a:rPr lang="en-US" sz="3200" i="1" dirty="0"/>
              <a:t>Ready to start the Broad River basin </a:t>
            </a:r>
          </a:p>
          <a:p>
            <a:pPr algn="ctr"/>
            <a:r>
              <a:rPr lang="en-US" sz="3200" i="1" dirty="0"/>
              <a:t>planning process under the guidance</a:t>
            </a:r>
          </a:p>
          <a:p>
            <a:pPr algn="ctr"/>
            <a:r>
              <a:rPr lang="en-US" sz="3200" i="1" dirty="0"/>
              <a:t>of the Planning Framework.</a:t>
            </a:r>
          </a:p>
        </p:txBody>
      </p:sp>
      <p:pic>
        <p:nvPicPr>
          <p:cNvPr id="3" name="Picture 2" descr="A picture containing tree, water, outdoor, nature&#10;&#10;Description automatically generated">
            <a:extLst>
              <a:ext uri="{FF2B5EF4-FFF2-40B4-BE49-F238E27FC236}">
                <a16:creationId xmlns:a16="http://schemas.microsoft.com/office/drawing/2014/main" id="{A9AC81A5-0A14-4E85-AFCD-2BE19C8AAE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669" y="2578719"/>
            <a:ext cx="5970733" cy="3996937"/>
          </a:xfrm>
          <a:prstGeom prst="rect">
            <a:avLst/>
          </a:prstGeom>
          <a:ln>
            <a:solidFill>
              <a:schemeClr val="tx1"/>
            </a:solidFill>
          </a:ln>
        </p:spPr>
      </p:pic>
    </p:spTree>
    <p:extLst>
      <p:ext uri="{BB962C8B-B14F-4D97-AF65-F5344CB8AC3E}">
        <p14:creationId xmlns:p14="http://schemas.microsoft.com/office/powerpoint/2010/main" val="2610910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F260C-9806-4F3A-8814-44B5D9F0E40E}"/>
              </a:ext>
            </a:extLst>
          </p:cNvPr>
          <p:cNvSpPr/>
          <p:nvPr/>
        </p:nvSpPr>
        <p:spPr>
          <a:xfrm>
            <a:off x="0" y="1"/>
            <a:ext cx="9144000" cy="70058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7C2C36CD-632D-4811-8FD9-65980841F3D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79EA223A-3D6A-4A56-BD72-B9E9736C3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9" name="Rectangle 8"/>
          <p:cNvSpPr/>
          <p:nvPr/>
        </p:nvSpPr>
        <p:spPr>
          <a:xfrm>
            <a:off x="115219" y="97831"/>
            <a:ext cx="825869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800" b="0" i="0" u="none" strike="noStrike" kern="1200" cap="all"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Meeting #1 – Broad River Basin Planning</a:t>
            </a:r>
          </a:p>
        </p:txBody>
      </p:sp>
      <p:sp>
        <p:nvSpPr>
          <p:cNvPr id="8" name="TextBox 7">
            <a:extLst>
              <a:ext uri="{FF2B5EF4-FFF2-40B4-BE49-F238E27FC236}">
                <a16:creationId xmlns:a16="http://schemas.microsoft.com/office/drawing/2014/main" id="{7A4EF405-C43A-456F-BF1A-44043110C1A7}"/>
              </a:ext>
            </a:extLst>
          </p:cNvPr>
          <p:cNvSpPr txBox="1"/>
          <p:nvPr/>
        </p:nvSpPr>
        <p:spPr>
          <a:xfrm>
            <a:off x="379118" y="768076"/>
            <a:ext cx="8425928" cy="6074292"/>
          </a:xfrm>
          <a:prstGeom prst="rect">
            <a:avLst/>
          </a:prstGeom>
          <a:noFill/>
        </p:spPr>
        <p:txBody>
          <a:bodyPr wrap="square">
            <a:spAutoFit/>
          </a:bodyPr>
          <a:lstStyle/>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1.  Welcome and Why We Are Here – Ken Rentiers, SCDNR, Deputy Director of the Land, Water &amp; Conservation Division</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40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400050" algn="l" defTabSz="914400" rtl="0" eaLnBrk="1" fontAlgn="auto" latinLnBrk="0" hangingPunct="1">
              <a:lnSpc>
                <a:spcPct val="107000"/>
              </a:lnSpc>
              <a:spcBef>
                <a:spcPts val="0"/>
              </a:spcBef>
              <a:spcAft>
                <a:spcPts val="0"/>
              </a:spcAft>
              <a:buClrTx/>
              <a:buSzTx/>
              <a:buFontTx/>
              <a:buNone/>
              <a:tabLst/>
              <a:defRPr/>
            </a:pPr>
            <a:r>
              <a:rPr kumimoji="0" lang="en-US" sz="160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Why is water planning important to all South Carolina citizens?</a:t>
            </a:r>
            <a:endParaRPr kumimoji="0" lang="en-US" sz="160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715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Where are we in the planning process, how did we get here, and where are we going</a:t>
            </a:r>
            <a:r>
              <a:rPr kumimoji="0" lang="en-US" sz="180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2.  Broad River Basin Planning – Scott Harder, SCDNR, Hydrology Section Chief</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858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What is a River Basin Plan and how will the Broad River Basin Plan be developed?</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3.  Next Steps for Broad River Basin Planning</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 Scott Harder, SCDNR</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schedule for planning activities in the Broad basin?</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How can stakeholders apply to be on the Broad River Basin Council?</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are other ways stakeholders can be involved?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4.  Comments on Edisto River Basin Planning </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Hank Stallworth, Chairman of the Edisto River Basin Council (RBC)</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The Edisto RBC Chairman will share his perspective on State water planning and his experience with the Edisto basin planning process.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5.  Comments from the Planning Process Advisory Committee and Q&amp;A Session</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 moderated by Dr. Jeff Allen, Clemson University.</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PPAC Members will share their perspectives on water planning and along with SCDNR address any comments or questions about the Planning Framework and Broad basin planning activities.</a:t>
            </a:r>
          </a:p>
          <a:p>
            <a:pPr marL="628650" marR="0" lvl="0" indent="0" algn="l" defTabSz="914400" rtl="0" eaLnBrk="1" fontAlgn="auto" latinLnBrk="0" hangingPunct="1">
              <a:lnSpc>
                <a:spcPct val="107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2865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Let us hear from you. We welcome your questions and feedback.</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87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2528047"/>
            <a:ext cx="9144000" cy="1828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4349653"/>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692514" y="3119281"/>
            <a:ext cx="5266591" cy="646331"/>
          </a:xfrm>
          <a:prstGeom prst="rect">
            <a:avLst/>
          </a:prstGeom>
          <a:noFill/>
        </p:spPr>
        <p:txBody>
          <a:bodyPr wrap="square">
            <a:spAutoFit/>
          </a:bodyPr>
          <a:lstStyle/>
          <a:p>
            <a:pPr marL="169069" indent="-169069"/>
            <a:r>
              <a:rPr lang="en-US" sz="3600" dirty="0">
                <a:solidFill>
                  <a:prstClr val="black"/>
                </a:solidFill>
                <a:latin typeface="Calibri" panose="020F0502020204030204" pitchFamily="34" charset="0"/>
              </a:rPr>
              <a:t>What is a River Basin Plan?</a:t>
            </a:r>
          </a:p>
        </p:txBody>
      </p:sp>
      <p:cxnSp>
        <p:nvCxnSpPr>
          <p:cNvPr id="11" name="Straight Connector 10"/>
          <p:cNvCxnSpPr/>
          <p:nvPr/>
        </p:nvCxnSpPr>
        <p:spPr>
          <a:xfrm>
            <a:off x="0" y="2533404"/>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DNR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2247" y="2800045"/>
            <a:ext cx="1284801" cy="1284801"/>
          </a:xfrm>
          <a:prstGeom prst="rect">
            <a:avLst/>
          </a:prstGeom>
        </p:spPr>
      </p:pic>
    </p:spTree>
    <p:extLst>
      <p:ext uri="{BB962C8B-B14F-4D97-AF65-F5344CB8AC3E}">
        <p14:creationId xmlns:p14="http://schemas.microsoft.com/office/powerpoint/2010/main" val="401278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87CF-8CF7-4E3B-B133-C64CE05CCEC4}"/>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B081D31-5F7D-417C-A80C-4EA89E8B5B59}"/>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50632FF4-E17C-4625-B512-54EAFE27A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2219012" y="77771"/>
            <a:ext cx="4960719" cy="584775"/>
          </a:xfrm>
          <a:prstGeom prst="rect">
            <a:avLst/>
          </a:prstGeom>
          <a:noFill/>
        </p:spPr>
        <p:txBody>
          <a:bodyPr wrap="square">
            <a:spAutoFit/>
          </a:bodyPr>
          <a:lstStyle/>
          <a:p>
            <a:pPr marL="169069" indent="-169069"/>
            <a:r>
              <a:rPr lang="en-US" sz="3200" dirty="0">
                <a:latin typeface="Calibri" panose="020F0502020204030204" pitchFamily="34" charset="0"/>
              </a:rPr>
              <a:t>What is a River Basin Plan?</a:t>
            </a:r>
          </a:p>
        </p:txBody>
      </p:sp>
      <p:sp>
        <p:nvSpPr>
          <p:cNvPr id="3" name="TextBox 2"/>
          <p:cNvSpPr txBox="1"/>
          <p:nvPr/>
        </p:nvSpPr>
        <p:spPr>
          <a:xfrm>
            <a:off x="343526" y="1122009"/>
            <a:ext cx="8711687" cy="3477875"/>
          </a:xfrm>
          <a:prstGeom prst="rect">
            <a:avLst/>
          </a:prstGeom>
          <a:noFill/>
        </p:spPr>
        <p:txBody>
          <a:bodyPr wrap="square" rtlCol="0">
            <a:spAutoFit/>
          </a:bodyPr>
          <a:lstStyle/>
          <a:p>
            <a:r>
              <a:rPr lang="en-US" sz="2800" dirty="0"/>
              <a:t>A River Basin Plan answers four questions: </a:t>
            </a:r>
          </a:p>
          <a:p>
            <a:pPr marL="971550" lvl="2" indent="-514350">
              <a:buFont typeface="+mj-lt"/>
              <a:buAutoNum type="arabicPeriod"/>
            </a:pPr>
            <a:r>
              <a:rPr lang="en-US" sz="2400" dirty="0"/>
              <a:t>What is the basin’s current available water supply and demand? </a:t>
            </a:r>
          </a:p>
          <a:p>
            <a:pPr marL="971550" lvl="2" indent="-514350">
              <a:buFont typeface="+mj-lt"/>
              <a:buAutoNum type="arabicPeriod"/>
            </a:pPr>
            <a:r>
              <a:rPr lang="en-US" sz="2400" dirty="0"/>
              <a:t>What are the current permitted and registered water uses? </a:t>
            </a:r>
          </a:p>
          <a:p>
            <a:pPr marL="971550" lvl="2" indent="-514350">
              <a:buFont typeface="+mj-lt"/>
              <a:buAutoNum type="arabicPeriod"/>
            </a:pPr>
            <a:r>
              <a:rPr lang="en-US" sz="2400" dirty="0"/>
              <a:t>What will be the basin’s water demand over the Planning Horizon, and will the water supply meet the demand? </a:t>
            </a:r>
          </a:p>
          <a:p>
            <a:pPr marL="971550" lvl="2" indent="-514350">
              <a:buFont typeface="+mj-lt"/>
              <a:buAutoNum type="arabicPeriod"/>
            </a:pPr>
            <a:r>
              <a:rPr lang="en-US" sz="2400" dirty="0"/>
              <a:t>What water management strategies will be employed to ensure the supply meets or exceeds the projected demand over the Planning Horizon?</a:t>
            </a:r>
          </a:p>
        </p:txBody>
      </p:sp>
      <p:sp>
        <p:nvSpPr>
          <p:cNvPr id="4" name="TextBox 3">
            <a:extLst>
              <a:ext uri="{FF2B5EF4-FFF2-40B4-BE49-F238E27FC236}">
                <a16:creationId xmlns:a16="http://schemas.microsoft.com/office/drawing/2014/main" id="{EA0BC8CA-BA7E-4A48-8833-99773793A54B}"/>
              </a:ext>
            </a:extLst>
          </p:cNvPr>
          <p:cNvSpPr txBox="1"/>
          <p:nvPr/>
        </p:nvSpPr>
        <p:spPr>
          <a:xfrm>
            <a:off x="769322" y="5007472"/>
            <a:ext cx="7860094" cy="584775"/>
          </a:xfrm>
          <a:prstGeom prst="rect">
            <a:avLst/>
          </a:prstGeom>
          <a:noFill/>
        </p:spPr>
        <p:txBody>
          <a:bodyPr wrap="square" rtlCol="0">
            <a:spAutoFit/>
          </a:bodyPr>
          <a:lstStyle/>
          <a:p>
            <a:r>
              <a:rPr lang="en-US" sz="3200" b="1" dirty="0"/>
              <a:t>Proactive Water Management, not Reactive!</a:t>
            </a:r>
          </a:p>
        </p:txBody>
      </p:sp>
    </p:spTree>
    <p:extLst>
      <p:ext uri="{BB962C8B-B14F-4D97-AF65-F5344CB8AC3E}">
        <p14:creationId xmlns:p14="http://schemas.microsoft.com/office/powerpoint/2010/main" val="299768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p:cTn id="2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6AC06-4312-489E-81C7-B43CBC3312BD}"/>
              </a:ext>
            </a:extLst>
          </p:cNvPr>
          <p:cNvPicPr>
            <a:picLocks noChangeAspect="1"/>
          </p:cNvPicPr>
          <p:nvPr/>
        </p:nvPicPr>
        <p:blipFill rotWithShape="1">
          <a:blip r:embed="rId3"/>
          <a:srcRect l="20037" t="13354" r="20960" b="10470"/>
          <a:stretch/>
        </p:blipFill>
        <p:spPr>
          <a:xfrm>
            <a:off x="6069932" y="4043012"/>
            <a:ext cx="2508599" cy="2518963"/>
          </a:xfrm>
          <a:prstGeom prst="rect">
            <a:avLst/>
          </a:prstGeom>
        </p:spPr>
      </p:pic>
      <p:pic>
        <p:nvPicPr>
          <p:cNvPr id="3" name="Picture 2">
            <a:extLst>
              <a:ext uri="{FF2B5EF4-FFF2-40B4-BE49-F238E27FC236}">
                <a16:creationId xmlns:a16="http://schemas.microsoft.com/office/drawing/2014/main" id="{8765C1F5-DBF9-4E7C-9B8F-BB2AD7C35BF7}"/>
              </a:ext>
            </a:extLst>
          </p:cNvPr>
          <p:cNvPicPr>
            <a:picLocks noChangeAspect="1"/>
          </p:cNvPicPr>
          <p:nvPr/>
        </p:nvPicPr>
        <p:blipFill rotWithShape="1">
          <a:blip r:embed="rId4"/>
          <a:srcRect l="21811" t="12599" r="21797" b="14597"/>
          <a:stretch/>
        </p:blipFill>
        <p:spPr>
          <a:xfrm>
            <a:off x="6351360" y="1109964"/>
            <a:ext cx="2508597" cy="2518962"/>
          </a:xfrm>
          <a:prstGeom prst="rect">
            <a:avLst/>
          </a:prstGeom>
        </p:spPr>
      </p:pic>
      <p:sp>
        <p:nvSpPr>
          <p:cNvPr id="8" name="Rectangle 7">
            <a:extLst>
              <a:ext uri="{FF2B5EF4-FFF2-40B4-BE49-F238E27FC236}">
                <a16:creationId xmlns:a16="http://schemas.microsoft.com/office/drawing/2014/main" id="{7BBB87CF-8CF7-4E3B-B133-C64CE05CCEC4}"/>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7B081D31-5F7D-417C-A80C-4EA89E8B5B59}"/>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50632FF4-E17C-4625-B512-54EAFE27A2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1036583" y="43755"/>
            <a:ext cx="7736646" cy="584775"/>
          </a:xfrm>
          <a:prstGeom prst="rect">
            <a:avLst/>
          </a:prstGeom>
          <a:noFill/>
        </p:spPr>
        <p:txBody>
          <a:bodyPr wrap="square">
            <a:spAutoFit/>
          </a:bodyPr>
          <a:lstStyle/>
          <a:p>
            <a:pPr marL="169069" marR="0" lvl="0" indent="-169069"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2020 Reported Surface Water Withdrawals </a:t>
            </a:r>
          </a:p>
        </p:txBody>
      </p:sp>
      <p:pic>
        <p:nvPicPr>
          <p:cNvPr id="4" name="Picture 3" descr="Map&#10;&#10;Description automatically generated">
            <a:extLst>
              <a:ext uri="{FF2B5EF4-FFF2-40B4-BE49-F238E27FC236}">
                <a16:creationId xmlns:a16="http://schemas.microsoft.com/office/drawing/2014/main" id="{04A5CAD5-85E4-4467-A7B2-6757CA4B53B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161"/>
          <a:stretch/>
        </p:blipFill>
        <p:spPr>
          <a:xfrm>
            <a:off x="59787" y="966648"/>
            <a:ext cx="4512213" cy="5713147"/>
          </a:xfrm>
          <a:prstGeom prst="rect">
            <a:avLst/>
          </a:prstGeom>
          <a:ln>
            <a:noFill/>
          </a:ln>
        </p:spPr>
      </p:pic>
      <p:sp>
        <p:nvSpPr>
          <p:cNvPr id="18" name="TextBox 17">
            <a:extLst>
              <a:ext uri="{FF2B5EF4-FFF2-40B4-BE49-F238E27FC236}">
                <a16:creationId xmlns:a16="http://schemas.microsoft.com/office/drawing/2014/main" id="{64129612-3D9D-4315-8818-28E6D6D92B21}"/>
              </a:ext>
            </a:extLst>
          </p:cNvPr>
          <p:cNvSpPr txBox="1"/>
          <p:nvPr/>
        </p:nvSpPr>
        <p:spPr>
          <a:xfrm>
            <a:off x="4823202" y="1256858"/>
            <a:ext cx="1709494" cy="1754326"/>
          </a:xfrm>
          <a:prstGeom prst="rect">
            <a:avLst/>
          </a:prstGeom>
          <a:noFill/>
        </p:spPr>
        <p:txBody>
          <a:bodyPr wrap="square" rtlCol="0">
            <a:spAutoFit/>
          </a:bodyPr>
          <a:lstStyle/>
          <a:p>
            <a:r>
              <a:rPr lang="en-US" dirty="0"/>
              <a:t>&lt; 1% each:</a:t>
            </a:r>
          </a:p>
          <a:p>
            <a:r>
              <a:rPr lang="en-US" dirty="0"/>
              <a:t>Agricultural Irrigation,</a:t>
            </a:r>
          </a:p>
          <a:p>
            <a:r>
              <a:rPr lang="en-US" dirty="0"/>
              <a:t>Golf Course,</a:t>
            </a:r>
          </a:p>
          <a:p>
            <a:r>
              <a:rPr lang="en-US" dirty="0"/>
              <a:t>Mining,</a:t>
            </a:r>
          </a:p>
          <a:p>
            <a:r>
              <a:rPr lang="en-US" dirty="0"/>
              <a:t>Industry</a:t>
            </a:r>
          </a:p>
        </p:txBody>
      </p:sp>
      <p:sp>
        <p:nvSpPr>
          <p:cNvPr id="6" name="TextBox 5">
            <a:extLst>
              <a:ext uri="{FF2B5EF4-FFF2-40B4-BE49-F238E27FC236}">
                <a16:creationId xmlns:a16="http://schemas.microsoft.com/office/drawing/2014/main" id="{91D36AEA-A6C5-48F9-A946-0EE10529094D}"/>
              </a:ext>
            </a:extLst>
          </p:cNvPr>
          <p:cNvSpPr txBox="1"/>
          <p:nvPr/>
        </p:nvSpPr>
        <p:spPr>
          <a:xfrm>
            <a:off x="6230005" y="6396335"/>
            <a:ext cx="2508599" cy="461665"/>
          </a:xfrm>
          <a:prstGeom prst="rect">
            <a:avLst/>
          </a:prstGeom>
          <a:noFill/>
        </p:spPr>
        <p:txBody>
          <a:bodyPr wrap="square" rtlCol="0">
            <a:spAutoFit/>
          </a:bodyPr>
          <a:lstStyle/>
          <a:p>
            <a:r>
              <a:rPr lang="en-US" sz="2400" dirty="0"/>
              <a:t>(Excluding Energy)</a:t>
            </a:r>
          </a:p>
        </p:txBody>
      </p:sp>
      <p:sp>
        <p:nvSpPr>
          <p:cNvPr id="48" name="TextBox 47">
            <a:extLst>
              <a:ext uri="{FF2B5EF4-FFF2-40B4-BE49-F238E27FC236}">
                <a16:creationId xmlns:a16="http://schemas.microsoft.com/office/drawing/2014/main" id="{7D7D1881-3896-4CF8-8BAD-4B8BF364FDB4}"/>
              </a:ext>
            </a:extLst>
          </p:cNvPr>
          <p:cNvSpPr txBox="1"/>
          <p:nvPr/>
        </p:nvSpPr>
        <p:spPr>
          <a:xfrm>
            <a:off x="4669007" y="4452968"/>
            <a:ext cx="1560998" cy="1200329"/>
          </a:xfrm>
          <a:prstGeom prst="rect">
            <a:avLst/>
          </a:prstGeom>
          <a:noFill/>
        </p:spPr>
        <p:txBody>
          <a:bodyPr wrap="square" rtlCol="0">
            <a:spAutoFit/>
          </a:bodyPr>
          <a:lstStyle/>
          <a:p>
            <a:r>
              <a:rPr lang="en-US" dirty="0"/>
              <a:t>&lt; 1% each:</a:t>
            </a:r>
          </a:p>
          <a:p>
            <a:r>
              <a:rPr lang="en-US" dirty="0"/>
              <a:t>Agricultural Irrigation,</a:t>
            </a:r>
          </a:p>
          <a:p>
            <a:r>
              <a:rPr lang="en-US" dirty="0"/>
              <a:t>Mining</a:t>
            </a:r>
          </a:p>
        </p:txBody>
      </p:sp>
      <p:pic>
        <p:nvPicPr>
          <p:cNvPr id="11" name="Picture 10">
            <a:extLst>
              <a:ext uri="{FF2B5EF4-FFF2-40B4-BE49-F238E27FC236}">
                <a16:creationId xmlns:a16="http://schemas.microsoft.com/office/drawing/2014/main" id="{4B825222-9ADE-44C8-8B1A-9C2DEE8884D2}"/>
              </a:ext>
            </a:extLst>
          </p:cNvPr>
          <p:cNvPicPr>
            <a:picLocks noChangeAspect="1"/>
          </p:cNvPicPr>
          <p:nvPr/>
        </p:nvPicPr>
        <p:blipFill>
          <a:blip r:embed="rId7"/>
          <a:stretch>
            <a:fillRect/>
          </a:stretch>
        </p:blipFill>
        <p:spPr>
          <a:xfrm>
            <a:off x="4674707" y="835093"/>
            <a:ext cx="2257036" cy="265031"/>
          </a:xfrm>
          <a:prstGeom prst="rect">
            <a:avLst/>
          </a:prstGeom>
        </p:spPr>
      </p:pic>
      <p:pic>
        <p:nvPicPr>
          <p:cNvPr id="14" name="Picture 13">
            <a:extLst>
              <a:ext uri="{FF2B5EF4-FFF2-40B4-BE49-F238E27FC236}">
                <a16:creationId xmlns:a16="http://schemas.microsoft.com/office/drawing/2014/main" id="{108B9585-B401-4ABE-8B2F-EC9A2D018BCD}"/>
              </a:ext>
            </a:extLst>
          </p:cNvPr>
          <p:cNvPicPr>
            <a:picLocks noChangeAspect="1"/>
          </p:cNvPicPr>
          <p:nvPr/>
        </p:nvPicPr>
        <p:blipFill>
          <a:blip r:embed="rId8"/>
          <a:stretch>
            <a:fillRect/>
          </a:stretch>
        </p:blipFill>
        <p:spPr>
          <a:xfrm>
            <a:off x="6987409" y="840437"/>
            <a:ext cx="2156591" cy="263206"/>
          </a:xfrm>
          <a:prstGeom prst="rect">
            <a:avLst/>
          </a:prstGeom>
        </p:spPr>
      </p:pic>
      <p:pic>
        <p:nvPicPr>
          <p:cNvPr id="20" name="Picture 19">
            <a:extLst>
              <a:ext uri="{FF2B5EF4-FFF2-40B4-BE49-F238E27FC236}">
                <a16:creationId xmlns:a16="http://schemas.microsoft.com/office/drawing/2014/main" id="{6B294FC4-0BE7-4E8E-9688-4E37E34A01C5}"/>
              </a:ext>
            </a:extLst>
          </p:cNvPr>
          <p:cNvPicPr>
            <a:picLocks noChangeAspect="1"/>
          </p:cNvPicPr>
          <p:nvPr/>
        </p:nvPicPr>
        <p:blipFill>
          <a:blip r:embed="rId9"/>
          <a:stretch>
            <a:fillRect/>
          </a:stretch>
        </p:blipFill>
        <p:spPr>
          <a:xfrm>
            <a:off x="4651186" y="3714781"/>
            <a:ext cx="2257037" cy="294396"/>
          </a:xfrm>
          <a:prstGeom prst="rect">
            <a:avLst/>
          </a:prstGeom>
        </p:spPr>
      </p:pic>
      <p:pic>
        <p:nvPicPr>
          <p:cNvPr id="24" name="Picture 23">
            <a:extLst>
              <a:ext uri="{FF2B5EF4-FFF2-40B4-BE49-F238E27FC236}">
                <a16:creationId xmlns:a16="http://schemas.microsoft.com/office/drawing/2014/main" id="{9886CAA5-847E-4775-A7AF-0DC03B28C142}"/>
              </a:ext>
            </a:extLst>
          </p:cNvPr>
          <p:cNvPicPr>
            <a:picLocks noChangeAspect="1"/>
          </p:cNvPicPr>
          <p:nvPr/>
        </p:nvPicPr>
        <p:blipFill>
          <a:blip r:embed="rId10"/>
          <a:stretch>
            <a:fillRect/>
          </a:stretch>
        </p:blipFill>
        <p:spPr>
          <a:xfrm>
            <a:off x="6987409" y="3718168"/>
            <a:ext cx="1700174" cy="294084"/>
          </a:xfrm>
          <a:prstGeom prst="rect">
            <a:avLst/>
          </a:prstGeom>
        </p:spPr>
      </p:pic>
      <p:pic>
        <p:nvPicPr>
          <p:cNvPr id="27" name="Picture 26">
            <a:extLst>
              <a:ext uri="{FF2B5EF4-FFF2-40B4-BE49-F238E27FC236}">
                <a16:creationId xmlns:a16="http://schemas.microsoft.com/office/drawing/2014/main" id="{A865E046-93C3-4CAC-A157-2DE3D3037C4F}"/>
              </a:ext>
            </a:extLst>
          </p:cNvPr>
          <p:cNvPicPr>
            <a:picLocks noChangeAspect="1"/>
          </p:cNvPicPr>
          <p:nvPr/>
        </p:nvPicPr>
        <p:blipFill>
          <a:blip r:embed="rId11"/>
          <a:stretch>
            <a:fillRect/>
          </a:stretch>
        </p:blipFill>
        <p:spPr>
          <a:xfrm>
            <a:off x="4674707" y="4013990"/>
            <a:ext cx="2074742" cy="275408"/>
          </a:xfrm>
          <a:prstGeom prst="rect">
            <a:avLst/>
          </a:prstGeom>
        </p:spPr>
      </p:pic>
    </p:spTree>
    <p:extLst>
      <p:ext uri="{BB962C8B-B14F-4D97-AF65-F5344CB8AC3E}">
        <p14:creationId xmlns:p14="http://schemas.microsoft.com/office/powerpoint/2010/main" val="378707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 y="0"/>
            <a:ext cx="9144000" cy="16001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59091" y="217963"/>
            <a:ext cx="5225814" cy="1200329"/>
          </a:xfrm>
          <a:prstGeom prst="rect">
            <a:avLst/>
          </a:prstGeom>
          <a:noFill/>
        </p:spPr>
        <p:txBody>
          <a:bodyPr wrap="square" rtlCol="0">
            <a:spAutoFit/>
          </a:bodyPr>
          <a:lstStyle/>
          <a:p>
            <a:pPr algn="ctr"/>
            <a:r>
              <a:rPr lang="en-US" sz="3600" dirty="0">
                <a:latin typeface="Calibri" panose="020F0502020204030204" pitchFamily="34" charset="0"/>
              </a:rPr>
              <a:t>South Carolina State </a:t>
            </a:r>
          </a:p>
          <a:p>
            <a:pPr algn="ctr"/>
            <a:r>
              <a:rPr lang="en-US" sz="3600" dirty="0">
                <a:latin typeface="Calibri" panose="020F0502020204030204" pitchFamily="34" charset="0"/>
              </a:rPr>
              <a:t>Water Planning</a:t>
            </a:r>
          </a:p>
        </p:txBody>
      </p:sp>
      <p:sp>
        <p:nvSpPr>
          <p:cNvPr id="5" name="Rectangle 4"/>
          <p:cNvSpPr/>
          <p:nvPr/>
        </p:nvSpPr>
        <p:spPr>
          <a:xfrm>
            <a:off x="1403348" y="4698037"/>
            <a:ext cx="6337301" cy="1415772"/>
          </a:xfrm>
          <a:prstGeom prst="rect">
            <a:avLst/>
          </a:prstGeom>
          <a:noFill/>
          <a:ln>
            <a:noFill/>
          </a:ln>
          <a:effectLst/>
        </p:spPr>
        <p:txBody>
          <a:bodyPr wrap="square">
            <a:spAutoFit/>
          </a:bodyPr>
          <a:lstStyle/>
          <a:p>
            <a:pPr lvl="0" algn="ctr" fontAlgn="base">
              <a:spcBef>
                <a:spcPct val="0"/>
              </a:spcBef>
              <a:spcAft>
                <a:spcPct val="0"/>
              </a:spcAft>
            </a:pPr>
            <a:r>
              <a:rPr lang="en-US" sz="2400" dirty="0">
                <a:latin typeface="Calibri" panose="020F0502020204030204" pitchFamily="34" charset="0"/>
                <a:ea typeface="Calibri" pitchFamily="34" charset="0"/>
                <a:cs typeface="Times New Roman" pitchFamily="18" charset="0"/>
              </a:rPr>
              <a:t>Broad River Basin Planning – Public Meeting #1</a:t>
            </a:r>
          </a:p>
          <a:p>
            <a:pPr lvl="0" algn="ctr" fontAlgn="base">
              <a:spcBef>
                <a:spcPct val="0"/>
              </a:spcBef>
              <a:spcAft>
                <a:spcPct val="0"/>
              </a:spcAft>
            </a:pPr>
            <a:r>
              <a:rPr lang="en-US" sz="2400" dirty="0">
                <a:latin typeface="Calibri" panose="020F0502020204030204" pitchFamily="34" charset="0"/>
                <a:ea typeface="Calibri" pitchFamily="34" charset="0"/>
                <a:cs typeface="Times New Roman" pitchFamily="18" charset="0"/>
              </a:rPr>
              <a:t>Columbia, SC</a:t>
            </a:r>
          </a:p>
          <a:p>
            <a:pPr lvl="0" algn="ctr" fontAlgn="base">
              <a:spcBef>
                <a:spcPct val="0"/>
              </a:spcBef>
              <a:spcAft>
                <a:spcPct val="0"/>
              </a:spcAft>
            </a:pPr>
            <a:r>
              <a:rPr lang="en-US" sz="2400" dirty="0">
                <a:latin typeface="Calibri" panose="020F0502020204030204" pitchFamily="34" charset="0"/>
                <a:ea typeface="Calibri" pitchFamily="34" charset="0"/>
                <a:cs typeface="Times New Roman" pitchFamily="18" charset="0"/>
              </a:rPr>
              <a:t>November 8</a:t>
            </a:r>
            <a:r>
              <a:rPr lang="en-US" sz="2400" baseline="30000" dirty="0">
                <a:latin typeface="Calibri" panose="020F0502020204030204" pitchFamily="34" charset="0"/>
                <a:ea typeface="Calibri" pitchFamily="34" charset="0"/>
                <a:cs typeface="Times New Roman" pitchFamily="18" charset="0"/>
              </a:rPr>
              <a:t>th</a:t>
            </a:r>
            <a:r>
              <a:rPr lang="en-US" sz="2400" dirty="0">
                <a:latin typeface="Calibri" panose="020F0502020204030204" pitchFamily="34" charset="0"/>
                <a:ea typeface="Calibri" pitchFamily="34" charset="0"/>
                <a:cs typeface="Times New Roman" pitchFamily="18" charset="0"/>
              </a:rPr>
              <a:t>, 2021</a:t>
            </a:r>
          </a:p>
          <a:p>
            <a:pPr lvl="0" algn="ctr" fontAlgn="base">
              <a:spcBef>
                <a:spcPct val="0"/>
              </a:spcBef>
              <a:spcAft>
                <a:spcPct val="0"/>
              </a:spcAft>
            </a:pPr>
            <a:endParaRPr lang="en-US" sz="1400" dirty="0">
              <a:cs typeface="Times New Roman" pitchFamily="18" charset="0"/>
            </a:endParaRPr>
          </a:p>
        </p:txBody>
      </p:sp>
      <p:pic>
        <p:nvPicPr>
          <p:cNvPr id="6" name="Picture 5" descr="DNR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9599" y="3309282"/>
            <a:ext cx="1284801" cy="1284801"/>
          </a:xfrm>
          <a:prstGeom prst="rect">
            <a:avLst/>
          </a:prstGeom>
        </p:spPr>
      </p:pic>
      <p:sp>
        <p:nvSpPr>
          <p:cNvPr id="8" name="Rectangle 7"/>
          <p:cNvSpPr/>
          <p:nvPr/>
        </p:nvSpPr>
        <p:spPr>
          <a:xfrm>
            <a:off x="1403349" y="1697223"/>
            <a:ext cx="6337301" cy="1508105"/>
          </a:xfrm>
          <a:prstGeom prst="rect">
            <a:avLst/>
          </a:prstGeom>
          <a:noFill/>
          <a:ln>
            <a:noFill/>
          </a:ln>
          <a:effectLst/>
        </p:spPr>
        <p:txBody>
          <a:bodyPr wrap="square">
            <a:spAutoFit/>
          </a:bodyPr>
          <a:lstStyle/>
          <a:p>
            <a:pPr lvl="0" algn="ctr" fontAlgn="base">
              <a:spcBef>
                <a:spcPct val="0"/>
              </a:spcBef>
              <a:spcAft>
                <a:spcPct val="0"/>
              </a:spcAft>
            </a:pPr>
            <a:r>
              <a:rPr lang="en-US" sz="3200" dirty="0">
                <a:latin typeface="Calibri" panose="020F0502020204030204" pitchFamily="34" charset="0"/>
                <a:ea typeface="Calibri" pitchFamily="34" charset="0"/>
                <a:cs typeface="Times New Roman" pitchFamily="18" charset="0"/>
              </a:rPr>
              <a:t>Ken Rentiers</a:t>
            </a:r>
          </a:p>
          <a:p>
            <a:pPr lvl="0" algn="ctr" fontAlgn="base">
              <a:spcBef>
                <a:spcPct val="0"/>
              </a:spcBef>
              <a:spcAft>
                <a:spcPct val="0"/>
              </a:spcAft>
            </a:pPr>
            <a:r>
              <a:rPr lang="en-US" sz="2000" dirty="0">
                <a:latin typeface="Calibri" panose="020F0502020204030204" pitchFamily="34" charset="0"/>
                <a:ea typeface="Calibri" pitchFamily="34" charset="0"/>
                <a:cs typeface="Times New Roman" pitchFamily="18" charset="0"/>
              </a:rPr>
              <a:t>Deputy Director</a:t>
            </a:r>
          </a:p>
          <a:p>
            <a:pPr algn="ctr" fontAlgn="base">
              <a:spcBef>
                <a:spcPct val="0"/>
              </a:spcBef>
              <a:spcAft>
                <a:spcPct val="0"/>
              </a:spcAft>
            </a:pPr>
            <a:r>
              <a:rPr lang="en-US" sz="2000" dirty="0">
                <a:latin typeface="Calibri" panose="020F0502020204030204" pitchFamily="34" charset="0"/>
                <a:ea typeface="Calibri" pitchFamily="34" charset="0"/>
                <a:cs typeface="Times New Roman" pitchFamily="18" charset="0"/>
              </a:rPr>
              <a:t>S.C. Department of Natural Resources</a:t>
            </a:r>
          </a:p>
          <a:p>
            <a:pPr lvl="0" algn="ctr" fontAlgn="base">
              <a:spcBef>
                <a:spcPct val="0"/>
              </a:spcBef>
              <a:spcAft>
                <a:spcPct val="0"/>
              </a:spcAft>
            </a:pPr>
            <a:r>
              <a:rPr lang="en-US" sz="2000" dirty="0">
                <a:latin typeface="Calibri" panose="020F0502020204030204" pitchFamily="34" charset="0"/>
                <a:ea typeface="Calibri" pitchFamily="34" charset="0"/>
                <a:cs typeface="Times New Roman" pitchFamily="18" charset="0"/>
              </a:rPr>
              <a:t>Land, Water and Conservation Division</a:t>
            </a:r>
          </a:p>
        </p:txBody>
      </p:sp>
      <p:cxnSp>
        <p:nvCxnSpPr>
          <p:cNvPr id="9" name="Straight Connector 8"/>
          <p:cNvCxnSpPr/>
          <p:nvPr/>
        </p:nvCxnSpPr>
        <p:spPr>
          <a:xfrm>
            <a:off x="0" y="158647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663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87CF-8CF7-4E3B-B133-C64CE05CCEC4}"/>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7B081D31-5F7D-417C-A80C-4EA89E8B5B59}"/>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50632FF4-E17C-4625-B512-54EAFE27A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2219012" y="77771"/>
            <a:ext cx="4960719" cy="584775"/>
          </a:xfrm>
          <a:prstGeom prst="rect">
            <a:avLst/>
          </a:prstGeom>
          <a:noFill/>
        </p:spPr>
        <p:txBody>
          <a:bodyPr wrap="square">
            <a:spAutoFit/>
          </a:bodyPr>
          <a:lstStyle/>
          <a:p>
            <a:pPr marL="169069" marR="0" lvl="0" indent="-169069"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What is a River Basin Plan?</a:t>
            </a:r>
          </a:p>
        </p:txBody>
      </p:sp>
      <p:pic>
        <p:nvPicPr>
          <p:cNvPr id="3" name="Picture 2">
            <a:extLst>
              <a:ext uri="{FF2B5EF4-FFF2-40B4-BE49-F238E27FC236}">
                <a16:creationId xmlns:a16="http://schemas.microsoft.com/office/drawing/2014/main" id="{05A36030-3175-4910-A0E5-826907F887F9}"/>
              </a:ext>
            </a:extLst>
          </p:cNvPr>
          <p:cNvPicPr>
            <a:picLocks noChangeAspect="1"/>
          </p:cNvPicPr>
          <p:nvPr/>
        </p:nvPicPr>
        <p:blipFill>
          <a:blip r:embed="rId4"/>
          <a:stretch>
            <a:fillRect/>
          </a:stretch>
        </p:blipFill>
        <p:spPr>
          <a:xfrm>
            <a:off x="282056" y="3226086"/>
            <a:ext cx="7819117" cy="3554144"/>
          </a:xfrm>
          <a:prstGeom prst="rect">
            <a:avLst/>
          </a:prstGeom>
          <a:ln>
            <a:solidFill>
              <a:schemeClr val="tx1"/>
            </a:solidFill>
          </a:ln>
        </p:spPr>
      </p:pic>
    </p:spTree>
    <p:extLst>
      <p:ext uri="{BB962C8B-B14F-4D97-AF65-F5344CB8AC3E}">
        <p14:creationId xmlns:p14="http://schemas.microsoft.com/office/powerpoint/2010/main" val="311750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25538C-3D76-4525-A80E-072247913257}"/>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8BCB39-CB53-4313-812E-8C800488E5F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BF7562F1-4AED-43F1-A328-395EA48F7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2962022" y="75580"/>
            <a:ext cx="5527112" cy="584775"/>
          </a:xfrm>
          <a:prstGeom prst="rect">
            <a:avLst/>
          </a:prstGeom>
          <a:noFill/>
        </p:spPr>
        <p:txBody>
          <a:bodyPr wrap="square">
            <a:spAutoFit/>
          </a:bodyPr>
          <a:lstStyle/>
          <a:p>
            <a:pPr marL="169069" indent="-169069"/>
            <a:r>
              <a:rPr lang="en-US" sz="3200" dirty="0">
                <a:solidFill>
                  <a:prstClr val="black"/>
                </a:solidFill>
                <a:latin typeface="Calibri" panose="020F0502020204030204" pitchFamily="34" charset="0"/>
              </a:rPr>
              <a:t>Guiding Principles</a:t>
            </a:r>
          </a:p>
        </p:txBody>
      </p:sp>
      <p:sp>
        <p:nvSpPr>
          <p:cNvPr id="3" name="TextBox 2"/>
          <p:cNvSpPr txBox="1"/>
          <p:nvPr/>
        </p:nvSpPr>
        <p:spPr>
          <a:xfrm>
            <a:off x="425444" y="923754"/>
            <a:ext cx="8293111" cy="5632311"/>
          </a:xfrm>
          <a:prstGeom prst="rect">
            <a:avLst/>
          </a:prstGeom>
          <a:noFill/>
        </p:spPr>
        <p:txBody>
          <a:bodyPr wrap="square" rtlCol="0">
            <a:spAutoFit/>
          </a:bodyPr>
          <a:lstStyle/>
          <a:p>
            <a:pPr marL="342900" lvl="0" indent="-342900">
              <a:spcBef>
                <a:spcPts val="0"/>
              </a:spcBef>
              <a:spcAft>
                <a:spcPts val="0"/>
              </a:spcAft>
              <a:buFont typeface="Symbol" panose="05050102010706020507" pitchFamily="18" charset="2"/>
              <a:buChar char=""/>
            </a:pPr>
            <a:r>
              <a:rPr lang="en-US" sz="2400" dirty="0">
                <a:ea typeface="Calibri" panose="020F0502020204030204" pitchFamily="34" charset="0"/>
              </a:rPr>
              <a:t>Water is a limited natural resource and is a major factor for economic development and environmental protection. </a:t>
            </a:r>
          </a:p>
          <a:p>
            <a:pPr lvl="0">
              <a:spcBef>
                <a:spcPts val="0"/>
              </a:spcBef>
              <a:spcAft>
                <a:spcPts val="0"/>
              </a:spcAft>
            </a:pPr>
            <a:endParaRPr lang="en-US" sz="800" dirty="0"/>
          </a:p>
          <a:p>
            <a:pPr marL="342900" lvl="0" indent="-342900">
              <a:spcBef>
                <a:spcPts val="0"/>
              </a:spcBef>
              <a:spcAft>
                <a:spcPts val="0"/>
              </a:spcAft>
              <a:buFont typeface="Symbol" panose="05050102010706020507" pitchFamily="18" charset="2"/>
              <a:buChar char=""/>
            </a:pPr>
            <a:r>
              <a:rPr lang="en-US" sz="2400" dirty="0"/>
              <a:t>River Basin Plans should strive for the equitable use of water resources with the goal of ensuring water is available for all uses, when and where needed, throughout the Planning Horizon and under drought conditions.</a:t>
            </a:r>
          </a:p>
          <a:p>
            <a:pPr marL="342900" lvl="0" indent="-342900">
              <a:spcBef>
                <a:spcPts val="0"/>
              </a:spcBef>
              <a:spcAft>
                <a:spcPts val="0"/>
              </a:spcAft>
              <a:buFont typeface="Symbol" panose="05050102010706020507" pitchFamily="18" charset="2"/>
              <a:buChar char=""/>
            </a:pPr>
            <a:endParaRPr lang="en-US" sz="800" dirty="0"/>
          </a:p>
          <a:p>
            <a:pPr marL="342900" lvl="0" indent="-342900">
              <a:spcBef>
                <a:spcPts val="0"/>
              </a:spcBef>
              <a:spcAft>
                <a:spcPts val="0"/>
              </a:spcAft>
              <a:buFont typeface="Symbol" panose="05050102010706020507" pitchFamily="18" charset="2"/>
              <a:buChar char=""/>
            </a:pPr>
            <a:r>
              <a:rPr lang="en-US" sz="2400" dirty="0"/>
              <a:t>River Basin Plans should protect the public’s health and well-being and should balance social, economic, and environmental needs.</a:t>
            </a:r>
          </a:p>
          <a:p>
            <a:pPr marL="342900" lvl="0" indent="-342900">
              <a:spcBef>
                <a:spcPts val="0"/>
              </a:spcBef>
              <a:spcAft>
                <a:spcPts val="0"/>
              </a:spcAft>
              <a:buFont typeface="Symbol" panose="05050102010706020507" pitchFamily="18" charset="2"/>
              <a:buChar char=""/>
            </a:pPr>
            <a:endParaRPr lang="en-US" sz="800" dirty="0"/>
          </a:p>
          <a:p>
            <a:pPr marL="342900" lvl="0" indent="-342900">
              <a:spcBef>
                <a:spcPts val="0"/>
              </a:spcBef>
              <a:spcAft>
                <a:spcPts val="0"/>
              </a:spcAft>
              <a:buFont typeface="Symbol" panose="05050102010706020507" pitchFamily="18" charset="2"/>
              <a:buChar char=""/>
            </a:pP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The effective management of South Carolina’s water resources is beyond the scope of any one agency or organization and requires cooperation and shared responsibility among federal, state, and local agencies, as well as public and private stakeholders.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36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5C4B2-57C5-4B55-8CFF-77C5B31A8B0F}"/>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9A5F3EF-7E25-468F-BAE7-670FFD547D93}"/>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DNR logo.png">
            <a:extLst>
              <a:ext uri="{FF2B5EF4-FFF2-40B4-BE49-F238E27FC236}">
                <a16:creationId xmlns:a16="http://schemas.microsoft.com/office/drawing/2014/main" id="{0BA1922F-41B2-40B4-8699-82067BEFEC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1619425" y="52843"/>
            <a:ext cx="8514001" cy="584775"/>
          </a:xfrm>
          <a:prstGeom prst="rect">
            <a:avLst/>
          </a:prstGeom>
          <a:noFill/>
        </p:spPr>
        <p:txBody>
          <a:bodyPr wrap="square">
            <a:spAutoFit/>
          </a:bodyPr>
          <a:lstStyle/>
          <a:p>
            <a:pPr marL="169069" indent="-169069"/>
            <a:r>
              <a:rPr lang="en-US" sz="3200" dirty="0">
                <a:solidFill>
                  <a:prstClr val="black"/>
                </a:solidFill>
                <a:latin typeface="Calibri" panose="020F0502020204030204" pitchFamily="34" charset="0"/>
              </a:rPr>
              <a:t>River Basin Plan Table of Contents</a:t>
            </a:r>
          </a:p>
        </p:txBody>
      </p:sp>
      <p:sp>
        <p:nvSpPr>
          <p:cNvPr id="4" name="TextBox 3"/>
          <p:cNvSpPr txBox="1"/>
          <p:nvPr/>
        </p:nvSpPr>
        <p:spPr>
          <a:xfrm>
            <a:off x="38100" y="1114536"/>
            <a:ext cx="8906257" cy="5262979"/>
          </a:xfrm>
          <a:prstGeom prst="rect">
            <a:avLst/>
          </a:prstGeom>
          <a:noFill/>
        </p:spPr>
        <p:txBody>
          <a:bodyPr wrap="square" rtlCol="0">
            <a:spAutoFit/>
          </a:bodyPr>
          <a:lstStyle/>
          <a:p>
            <a:pPr marL="971550" lvl="1" indent="-514350">
              <a:buAutoNum type="arabicPeriod"/>
            </a:pPr>
            <a:r>
              <a:rPr lang="en-US" sz="2800" dirty="0"/>
              <a:t>Introduction</a:t>
            </a:r>
          </a:p>
          <a:p>
            <a:pPr marL="971550" lvl="1" indent="-514350">
              <a:buAutoNum type="arabicPeriod"/>
            </a:pPr>
            <a:r>
              <a:rPr lang="en-US" sz="2800" dirty="0"/>
              <a:t>Description of the Basin</a:t>
            </a:r>
          </a:p>
          <a:p>
            <a:pPr marL="971550" lvl="1" indent="-514350">
              <a:buAutoNum type="arabicPeriod"/>
            </a:pPr>
            <a:r>
              <a:rPr lang="en-US" sz="2800" dirty="0"/>
              <a:t>Water Resources of the Basin</a:t>
            </a:r>
          </a:p>
          <a:p>
            <a:pPr marL="971550" lvl="1" indent="-514350">
              <a:buAutoNum type="arabicPeriod"/>
            </a:pPr>
            <a:r>
              <a:rPr lang="en-US" sz="2800" dirty="0"/>
              <a:t>Current and Projected Water Demand</a:t>
            </a:r>
          </a:p>
          <a:p>
            <a:pPr marL="971550" lvl="1" indent="-514350">
              <a:buAutoNum type="arabicPeriod"/>
            </a:pPr>
            <a:r>
              <a:rPr lang="en-US" sz="2800" dirty="0"/>
              <a:t>Comparison of Water Resource Availability and Water Demand</a:t>
            </a:r>
          </a:p>
          <a:p>
            <a:pPr marL="971550" lvl="1" indent="-514350">
              <a:buAutoNum type="arabicPeriod"/>
            </a:pPr>
            <a:r>
              <a:rPr lang="en-US" sz="2800" dirty="0"/>
              <a:t>Water Management Strategies</a:t>
            </a:r>
          </a:p>
          <a:p>
            <a:pPr marL="971550" lvl="1" indent="-514350">
              <a:buAutoNum type="arabicPeriod"/>
            </a:pPr>
            <a:r>
              <a:rPr lang="en-US" sz="2800" dirty="0"/>
              <a:t>Water Management Strategy Recommendations</a:t>
            </a:r>
          </a:p>
          <a:p>
            <a:pPr marL="971550" lvl="1" indent="-514350">
              <a:buAutoNum type="arabicPeriod"/>
            </a:pPr>
            <a:r>
              <a:rPr lang="en-US" sz="2800" dirty="0"/>
              <a:t>Drought Response</a:t>
            </a:r>
          </a:p>
          <a:p>
            <a:pPr marL="971550" lvl="1" indent="-514350">
              <a:buAutoNum type="arabicPeriod"/>
            </a:pPr>
            <a:r>
              <a:rPr lang="en-US" sz="2800" dirty="0"/>
              <a:t>Policy, Legislative, Regulatory, Technical and Planning Process Recommendations</a:t>
            </a:r>
          </a:p>
          <a:p>
            <a:pPr marL="233363" lvl="1" indent="627063">
              <a:buAutoNum type="arabicPeriod"/>
            </a:pPr>
            <a:r>
              <a:rPr lang="en-US" sz="2800" dirty="0"/>
              <a:t> Implementation Plan</a:t>
            </a:r>
          </a:p>
        </p:txBody>
      </p:sp>
    </p:spTree>
    <p:extLst>
      <p:ext uri="{BB962C8B-B14F-4D97-AF65-F5344CB8AC3E}">
        <p14:creationId xmlns:p14="http://schemas.microsoft.com/office/powerpoint/2010/main" val="16941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fade">
                                      <p:cBhvr>
                                        <p:cTn id="10" dur="500"/>
                                        <p:tgtEl>
                                          <p:spTgt spid="4">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fade">
                                      <p:cBhvr>
                                        <p:cTn id="13" dur="500"/>
                                        <p:tgtEl>
                                          <p:spTgt spid="4">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fade">
                                      <p:cBhvr>
                                        <p:cTn id="18" dur="500"/>
                                        <p:tgtEl>
                                          <p:spTgt spid="4">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fade">
                                      <p:cBhvr>
                                        <p:cTn id="2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4FC1AD-4D6B-4E53-9152-03CAB6CE589E}"/>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78B74E0-48E7-4C3F-BA8B-87A87C74C42C}"/>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40413E45-4519-4ACA-B988-B0275BCE38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itle 1"/>
          <p:cNvSpPr>
            <a:spLocks noGrp="1"/>
          </p:cNvSpPr>
          <p:nvPr>
            <p:ph type="title"/>
          </p:nvPr>
        </p:nvSpPr>
        <p:spPr>
          <a:xfrm>
            <a:off x="762564" y="-2204"/>
            <a:ext cx="7482417" cy="776384"/>
          </a:xfrm>
        </p:spPr>
        <p:txBody>
          <a:bodyPr>
            <a:normAutofit/>
          </a:bodyPr>
          <a:lstStyle/>
          <a:p>
            <a:pPr algn="ctr"/>
            <a:r>
              <a:rPr lang="en-US" sz="3200" dirty="0">
                <a:latin typeface="+mn-lt"/>
              </a:rPr>
              <a:t>Features of a River Basin Plan</a:t>
            </a:r>
          </a:p>
        </p:txBody>
      </p:sp>
      <p:sp>
        <p:nvSpPr>
          <p:cNvPr id="3" name="Content Placeholder 2"/>
          <p:cNvSpPr>
            <a:spLocks noGrp="1"/>
          </p:cNvSpPr>
          <p:nvPr>
            <p:ph idx="1"/>
          </p:nvPr>
        </p:nvSpPr>
        <p:spPr>
          <a:xfrm>
            <a:off x="258077" y="1067942"/>
            <a:ext cx="5301557" cy="5885880"/>
          </a:xfrm>
        </p:spPr>
        <p:txBody>
          <a:bodyPr>
            <a:normAutofit/>
          </a:bodyPr>
          <a:lstStyle/>
          <a:p>
            <a:r>
              <a:rPr lang="en-US" sz="2400" dirty="0"/>
              <a:t>Covers a </a:t>
            </a:r>
            <a:r>
              <a:rPr lang="en-US" sz="2400" b="1" dirty="0"/>
              <a:t>50-year</a:t>
            </a:r>
            <a:r>
              <a:rPr lang="en-US" sz="2400" dirty="0"/>
              <a:t> Planning Horizon.</a:t>
            </a:r>
          </a:p>
          <a:p>
            <a:r>
              <a:rPr lang="en-US" sz="2400" dirty="0"/>
              <a:t>Considers both surface water and groundwater resources.</a:t>
            </a:r>
          </a:p>
          <a:p>
            <a:r>
              <a:rPr lang="en-US" sz="2400" dirty="0"/>
              <a:t>Current focus is on water </a:t>
            </a:r>
            <a:r>
              <a:rPr lang="en-US" sz="2400" i="1" dirty="0"/>
              <a:t>quantity</a:t>
            </a:r>
            <a:r>
              <a:rPr lang="en-US" sz="2400" dirty="0"/>
              <a:t> not water </a:t>
            </a:r>
            <a:r>
              <a:rPr lang="en-US" sz="2400" i="1" dirty="0"/>
              <a:t>quality.</a:t>
            </a:r>
          </a:p>
          <a:p>
            <a:r>
              <a:rPr lang="en-US" sz="2400" dirty="0"/>
              <a:t>Not a regulatory document but may include recommendations regarding State water policy, law and regulations.</a:t>
            </a:r>
          </a:p>
          <a:p>
            <a:r>
              <a:rPr lang="en-US" sz="2400" dirty="0"/>
              <a:t>Updated every 5-years – </a:t>
            </a:r>
            <a:r>
              <a:rPr lang="en-US" sz="2400" i="1" dirty="0"/>
              <a:t>water planning will be an ongoing process.</a:t>
            </a:r>
          </a:p>
          <a:p>
            <a:r>
              <a:rPr lang="en-US" sz="2400" dirty="0"/>
              <a:t>Supported by hydrologic data and models along with water demand projections.</a:t>
            </a:r>
            <a:endParaRPr lang="en-US" sz="1800" dirty="0"/>
          </a:p>
        </p:txBody>
      </p:sp>
      <p:pic>
        <p:nvPicPr>
          <p:cNvPr id="4" name="Picture 3"/>
          <p:cNvPicPr>
            <a:picLocks noChangeAspect="1"/>
          </p:cNvPicPr>
          <p:nvPr/>
        </p:nvPicPr>
        <p:blipFill>
          <a:blip r:embed="rId3"/>
          <a:stretch>
            <a:fillRect/>
          </a:stretch>
        </p:blipFill>
        <p:spPr>
          <a:xfrm>
            <a:off x="5728473" y="1708638"/>
            <a:ext cx="3067633" cy="3975101"/>
          </a:xfrm>
          <a:prstGeom prst="rect">
            <a:avLst/>
          </a:prstGeom>
          <a:ln>
            <a:solidFill>
              <a:schemeClr val="tx1"/>
            </a:solidFill>
          </a:ln>
        </p:spPr>
      </p:pic>
    </p:spTree>
    <p:extLst>
      <p:ext uri="{BB962C8B-B14F-4D97-AF65-F5344CB8AC3E}">
        <p14:creationId xmlns:p14="http://schemas.microsoft.com/office/powerpoint/2010/main" val="17016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2528047"/>
            <a:ext cx="9144000" cy="1828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4349653"/>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513909" y="2811318"/>
            <a:ext cx="5266591" cy="1200329"/>
          </a:xfrm>
          <a:prstGeom prst="rect">
            <a:avLst/>
          </a:prstGeom>
          <a:noFill/>
        </p:spPr>
        <p:txBody>
          <a:bodyPr wrap="square">
            <a:spAutoFit/>
          </a:bodyPr>
          <a:lstStyle/>
          <a:p>
            <a:pPr marL="169069" indent="-169069" algn="ctr"/>
            <a:r>
              <a:rPr lang="en-US" sz="3600" dirty="0">
                <a:solidFill>
                  <a:prstClr val="black"/>
                </a:solidFill>
                <a:latin typeface="Calibri" panose="020F0502020204030204" pitchFamily="34" charset="0"/>
              </a:rPr>
              <a:t>How Will the Broad River Basin Plan be Developed?</a:t>
            </a:r>
          </a:p>
        </p:txBody>
      </p:sp>
      <p:cxnSp>
        <p:nvCxnSpPr>
          <p:cNvPr id="11" name="Straight Connector 10"/>
          <p:cNvCxnSpPr/>
          <p:nvPr/>
        </p:nvCxnSpPr>
        <p:spPr>
          <a:xfrm>
            <a:off x="0" y="2528047"/>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DNR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2328" y="2811318"/>
            <a:ext cx="1284801" cy="1284801"/>
          </a:xfrm>
          <a:prstGeom prst="rect">
            <a:avLst/>
          </a:prstGeom>
        </p:spPr>
      </p:pic>
    </p:spTree>
    <p:extLst>
      <p:ext uri="{BB962C8B-B14F-4D97-AF65-F5344CB8AC3E}">
        <p14:creationId xmlns:p14="http://schemas.microsoft.com/office/powerpoint/2010/main" val="125849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D9F843-93F8-4D2D-B6DC-F9F40CAF9507}"/>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6C7148D-2042-4626-8FDD-5898061F2B44}"/>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NR logo.png">
            <a:extLst>
              <a:ext uri="{FF2B5EF4-FFF2-40B4-BE49-F238E27FC236}">
                <a16:creationId xmlns:a16="http://schemas.microsoft.com/office/drawing/2014/main" id="{2CD96060-AA6F-4A76-925D-AB9DC70EC4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extBox 1"/>
          <p:cNvSpPr txBox="1"/>
          <p:nvPr/>
        </p:nvSpPr>
        <p:spPr>
          <a:xfrm>
            <a:off x="2199112" y="51488"/>
            <a:ext cx="5263193" cy="584775"/>
          </a:xfrm>
          <a:prstGeom prst="rect">
            <a:avLst/>
          </a:prstGeom>
          <a:noFill/>
        </p:spPr>
        <p:txBody>
          <a:bodyPr wrap="square" rtlCol="0">
            <a:spAutoFit/>
          </a:bodyPr>
          <a:lstStyle/>
          <a:p>
            <a:r>
              <a:rPr lang="en-US" sz="3200" dirty="0"/>
              <a:t>River Basin Council (RBC)</a:t>
            </a:r>
          </a:p>
        </p:txBody>
      </p:sp>
      <p:sp>
        <p:nvSpPr>
          <p:cNvPr id="3" name="TextBox 2"/>
          <p:cNvSpPr txBox="1"/>
          <p:nvPr/>
        </p:nvSpPr>
        <p:spPr>
          <a:xfrm>
            <a:off x="279608" y="829809"/>
            <a:ext cx="4269312" cy="4909036"/>
          </a:xfrm>
          <a:prstGeom prst="rect">
            <a:avLst/>
          </a:prstGeom>
          <a:noFill/>
        </p:spPr>
        <p:txBody>
          <a:bodyPr wrap="square" rtlCol="0">
            <a:spAutoFit/>
          </a:bodyPr>
          <a:lstStyle/>
          <a:p>
            <a:pPr marL="285750" indent="-285750">
              <a:buFont typeface="Arial" panose="020B0604020202020204" pitchFamily="34" charset="0"/>
              <a:buChar char="•"/>
            </a:pPr>
            <a:endParaRPr lang="en-US" sz="600" dirty="0"/>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400" b="1" dirty="0"/>
              <a:t>Stakeholder-led team </a:t>
            </a:r>
            <a:r>
              <a:rPr lang="en-US" sz="2400" dirty="0"/>
              <a:t>responsible for developing the River Basin Plan.</a:t>
            </a:r>
          </a:p>
          <a:p>
            <a:endParaRPr lang="en-US" sz="700" dirty="0"/>
          </a:p>
          <a:p>
            <a:pPr marL="285750" indent="-285750">
              <a:buFont typeface="Arial" panose="020B0604020202020204" pitchFamily="34" charset="0"/>
              <a:buChar char="•"/>
            </a:pPr>
            <a:r>
              <a:rPr lang="en-US" sz="2400" dirty="0"/>
              <a:t>Up to </a:t>
            </a:r>
            <a:r>
              <a:rPr lang="en-US" sz="2400" b="1" dirty="0"/>
              <a:t>25</a:t>
            </a:r>
            <a:r>
              <a:rPr lang="en-US" sz="2400" dirty="0"/>
              <a:t> members representing 8 interest categories.</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400" dirty="0"/>
              <a:t>Governed by a set of Bylaws.</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400" dirty="0"/>
              <a:t>Consensus based decision-making process.</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400" dirty="0"/>
              <a:t>Chair and Vice Chair elected by RBC.</a:t>
            </a:r>
          </a:p>
          <a:p>
            <a:pPr marL="285750" indent="-285750">
              <a:buFont typeface="Arial" panose="020B0604020202020204" pitchFamily="34" charset="0"/>
              <a:buChar char="•"/>
            </a:pPr>
            <a:endParaRPr lang="en-US" sz="700" dirty="0"/>
          </a:p>
        </p:txBody>
      </p:sp>
      <p:sp>
        <p:nvSpPr>
          <p:cNvPr id="8" name="Rectangle 7">
            <a:extLst>
              <a:ext uri="{FF2B5EF4-FFF2-40B4-BE49-F238E27FC236}">
                <a16:creationId xmlns:a16="http://schemas.microsoft.com/office/drawing/2014/main" id="{84F31E9D-6AB3-4E77-8BBD-50DB68035E86}"/>
              </a:ext>
            </a:extLst>
          </p:cNvPr>
          <p:cNvSpPr/>
          <p:nvPr/>
        </p:nvSpPr>
        <p:spPr>
          <a:xfrm>
            <a:off x="125816" y="5707881"/>
            <a:ext cx="8892367" cy="1077218"/>
          </a:xfrm>
          <a:prstGeom prst="rect">
            <a:avLst/>
          </a:prstGeom>
        </p:spPr>
        <p:txBody>
          <a:bodyPr wrap="square">
            <a:spAutoFit/>
          </a:bodyPr>
          <a:lstStyle/>
          <a:p>
            <a:pPr algn="ctr"/>
            <a:r>
              <a:rPr lang="en-US" sz="3200" b="1" i="1" dirty="0"/>
              <a:t>RBC will develop the River Basin Plan over a 2-year period with meetings on a monthly basis</a:t>
            </a:r>
          </a:p>
        </p:txBody>
      </p:sp>
      <p:pic>
        <p:nvPicPr>
          <p:cNvPr id="9" name="Picture 8"/>
          <p:cNvPicPr>
            <a:picLocks noChangeAspect="1"/>
          </p:cNvPicPr>
          <p:nvPr/>
        </p:nvPicPr>
        <p:blipFill>
          <a:blip r:embed="rId4">
            <a:clrChange>
              <a:clrFrom>
                <a:srgbClr val="FDFDFD"/>
              </a:clrFrom>
              <a:clrTo>
                <a:srgbClr val="FDFDFD">
                  <a:alpha val="0"/>
                </a:srgbClr>
              </a:clrTo>
            </a:clrChange>
          </a:blip>
          <a:stretch>
            <a:fillRect/>
          </a:stretch>
        </p:blipFill>
        <p:spPr>
          <a:xfrm>
            <a:off x="4608186" y="1177157"/>
            <a:ext cx="4421196" cy="4312701"/>
          </a:xfrm>
          <a:prstGeom prst="rect">
            <a:avLst/>
          </a:prstGeom>
          <a:solidFill>
            <a:schemeClr val="bg1"/>
          </a:solidFill>
        </p:spPr>
      </p:pic>
    </p:spTree>
    <p:extLst>
      <p:ext uri="{BB962C8B-B14F-4D97-AF65-F5344CB8AC3E}">
        <p14:creationId xmlns:p14="http://schemas.microsoft.com/office/powerpoint/2010/main" val="290840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p:cTn id="3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54AAA7-A5E6-4BA6-AD05-F5FDE15A57C2}"/>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A5D62F5-DDC5-48EF-89E8-9F0055F9B038}"/>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DNR logo.png">
            <a:extLst>
              <a:ext uri="{FF2B5EF4-FFF2-40B4-BE49-F238E27FC236}">
                <a16:creationId xmlns:a16="http://schemas.microsoft.com/office/drawing/2014/main" id="{D6FF0DD8-B71B-4B06-A4BB-BE26828005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extBox 1"/>
          <p:cNvSpPr txBox="1"/>
          <p:nvPr/>
        </p:nvSpPr>
        <p:spPr>
          <a:xfrm>
            <a:off x="1874784" y="57426"/>
            <a:ext cx="5372102" cy="584775"/>
          </a:xfrm>
          <a:prstGeom prst="rect">
            <a:avLst/>
          </a:prstGeom>
          <a:noFill/>
        </p:spPr>
        <p:txBody>
          <a:bodyPr wrap="square" rtlCol="0">
            <a:spAutoFit/>
          </a:bodyPr>
          <a:lstStyle/>
          <a:p>
            <a:r>
              <a:rPr lang="en-US" sz="3200" dirty="0"/>
              <a:t>RBC Roles and Responsibilities</a:t>
            </a:r>
          </a:p>
        </p:txBody>
      </p:sp>
      <p:sp>
        <p:nvSpPr>
          <p:cNvPr id="3" name="TextBox 2"/>
          <p:cNvSpPr txBox="1"/>
          <p:nvPr/>
        </p:nvSpPr>
        <p:spPr>
          <a:xfrm>
            <a:off x="-225918" y="860572"/>
            <a:ext cx="9273503" cy="2677656"/>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t>Identify water shortages or conflicts using hydrologic models.</a:t>
            </a:r>
          </a:p>
          <a:p>
            <a:pPr marL="742950" lvl="1" indent="-285750">
              <a:buFont typeface="Arial" panose="020B0604020202020204" pitchFamily="34" charset="0"/>
              <a:buChar char="•"/>
            </a:pPr>
            <a:r>
              <a:rPr lang="en-US" sz="2400" dirty="0"/>
              <a:t>Recommend strategies to mitigate or eliminate water use conflicts or water shortages.</a:t>
            </a:r>
          </a:p>
          <a:p>
            <a:pPr marL="742950" lvl="1" indent="-285750">
              <a:buFont typeface="Arial" panose="020B0604020202020204" pitchFamily="34" charset="0"/>
              <a:buChar char="•"/>
            </a:pPr>
            <a:r>
              <a:rPr lang="en-US" sz="2400" dirty="0"/>
              <a:t>Help draft River Basin Plans.</a:t>
            </a:r>
          </a:p>
          <a:p>
            <a:pPr marL="742950" lvl="1" indent="-285750">
              <a:buFont typeface="Arial" panose="020B0604020202020204" pitchFamily="34" charset="0"/>
              <a:buChar char="•"/>
            </a:pPr>
            <a:r>
              <a:rPr lang="en-US" sz="2400" dirty="0"/>
              <a:t>Communicate with stakeholders and the public on planning activities.</a:t>
            </a:r>
          </a:p>
          <a:p>
            <a:pPr marL="742950" lvl="1" indent="-285750">
              <a:buFont typeface="Arial" panose="020B0604020202020204" pitchFamily="34" charset="0"/>
              <a:buChar char="•"/>
            </a:pPr>
            <a:r>
              <a:rPr lang="en-US" sz="2400" dirty="0"/>
              <a:t>Coordinate with other formal planning bodies.</a:t>
            </a:r>
          </a:p>
        </p:txBody>
      </p:sp>
      <p:sp>
        <p:nvSpPr>
          <p:cNvPr id="4" name="TextBox 3">
            <a:extLst>
              <a:ext uri="{FF2B5EF4-FFF2-40B4-BE49-F238E27FC236}">
                <a16:creationId xmlns:a16="http://schemas.microsoft.com/office/drawing/2014/main" id="{7E1F93F2-776E-4739-8E82-CA9BFCD9C53F}"/>
              </a:ext>
            </a:extLst>
          </p:cNvPr>
          <p:cNvSpPr txBox="1"/>
          <p:nvPr/>
        </p:nvSpPr>
        <p:spPr>
          <a:xfrm>
            <a:off x="-225918" y="3432302"/>
            <a:ext cx="4966185" cy="2677656"/>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t>Recommend changes to water policy or legislation or to the water planning process.</a:t>
            </a:r>
          </a:p>
          <a:p>
            <a:pPr marL="742950" lvl="1" indent="-285750">
              <a:buFont typeface="Arial" panose="020B0604020202020204" pitchFamily="34" charset="0"/>
              <a:buChar char="•"/>
            </a:pPr>
            <a:r>
              <a:rPr lang="en-US" sz="2400" dirty="0"/>
              <a:t>Update River Basin Plans every 5-years and amend River Basin Plans as needed. </a:t>
            </a:r>
          </a:p>
          <a:p>
            <a:endParaRPr lang="en-US" sz="2400" dirty="0"/>
          </a:p>
        </p:txBody>
      </p:sp>
      <p:grpSp>
        <p:nvGrpSpPr>
          <p:cNvPr id="6" name="Group 5">
            <a:extLst>
              <a:ext uri="{FF2B5EF4-FFF2-40B4-BE49-F238E27FC236}">
                <a16:creationId xmlns:a16="http://schemas.microsoft.com/office/drawing/2014/main" id="{8D25B2EB-EA3A-42A6-AA45-3873426F0271}"/>
              </a:ext>
            </a:extLst>
          </p:cNvPr>
          <p:cNvGrpSpPr/>
          <p:nvPr/>
        </p:nvGrpSpPr>
        <p:grpSpPr>
          <a:xfrm>
            <a:off x="4758520" y="3535104"/>
            <a:ext cx="4297211" cy="3249878"/>
            <a:chOff x="4672456" y="3459798"/>
            <a:chExt cx="4297211" cy="3249878"/>
          </a:xfrm>
        </p:grpSpPr>
        <p:pic>
          <p:nvPicPr>
            <p:cNvPr id="10" name="Picture 9" descr="A group of people sitting at tables&#10;&#10;Description automatically generated with medium confidence">
              <a:extLst>
                <a:ext uri="{FF2B5EF4-FFF2-40B4-BE49-F238E27FC236}">
                  <a16:creationId xmlns:a16="http://schemas.microsoft.com/office/drawing/2014/main" id="{AB06D909-93AD-4D31-ADC1-3A5C8D2FB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456" y="3459798"/>
              <a:ext cx="4297211" cy="3228362"/>
            </a:xfrm>
            <a:prstGeom prst="rect">
              <a:avLst/>
            </a:prstGeom>
            <a:ln>
              <a:solidFill>
                <a:schemeClr val="tx1"/>
              </a:solidFill>
            </a:ln>
          </p:spPr>
        </p:pic>
        <p:sp>
          <p:nvSpPr>
            <p:cNvPr id="5" name="TextBox 4">
              <a:extLst>
                <a:ext uri="{FF2B5EF4-FFF2-40B4-BE49-F238E27FC236}">
                  <a16:creationId xmlns:a16="http://schemas.microsoft.com/office/drawing/2014/main" id="{010E867D-76A3-4EDC-A14F-CB11B35BADAA}"/>
                </a:ext>
              </a:extLst>
            </p:cNvPr>
            <p:cNvSpPr txBox="1"/>
            <p:nvPr/>
          </p:nvSpPr>
          <p:spPr>
            <a:xfrm>
              <a:off x="5453385" y="6309566"/>
              <a:ext cx="2845202" cy="400110"/>
            </a:xfrm>
            <a:prstGeom prst="rect">
              <a:avLst/>
            </a:prstGeom>
            <a:noFill/>
          </p:spPr>
          <p:txBody>
            <a:bodyPr wrap="none" rtlCol="0">
              <a:spAutoFit/>
            </a:bodyPr>
            <a:lstStyle/>
            <a:p>
              <a:r>
                <a:rPr lang="en-US" sz="2000" dirty="0">
                  <a:solidFill>
                    <a:schemeClr val="bg1"/>
                  </a:solidFill>
                </a:rPr>
                <a:t>Edisto River Basin Council</a:t>
              </a:r>
            </a:p>
          </p:txBody>
        </p:sp>
      </p:grpSp>
    </p:spTree>
    <p:extLst>
      <p:ext uri="{BB962C8B-B14F-4D97-AF65-F5344CB8AC3E}">
        <p14:creationId xmlns:p14="http://schemas.microsoft.com/office/powerpoint/2010/main" val="9407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EAE3C2-6E05-4703-AE7A-EDA028C3A9BB}"/>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D916F05-07B9-4628-84BF-6BAD1E0A0ED2}"/>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NR logo.png">
            <a:extLst>
              <a:ext uri="{FF2B5EF4-FFF2-40B4-BE49-F238E27FC236}">
                <a16:creationId xmlns:a16="http://schemas.microsoft.com/office/drawing/2014/main" id="{4D1B2E41-990E-4709-85A3-B95C43A53D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6" name="Rectangle 5"/>
          <p:cNvSpPr/>
          <p:nvPr/>
        </p:nvSpPr>
        <p:spPr>
          <a:xfrm>
            <a:off x="0" y="3429000"/>
            <a:ext cx="3510249" cy="2246769"/>
          </a:xfrm>
          <a:prstGeom prst="rect">
            <a:avLst/>
          </a:prstGeom>
        </p:spPr>
        <p:txBody>
          <a:bodyPr wrap="square">
            <a:spAutoFit/>
          </a:bodyPr>
          <a:lstStyle/>
          <a:p>
            <a:pPr marL="169069" indent="-169069" algn="ctr">
              <a:buFont typeface="Arial" pitchFamily="34" charset="0"/>
              <a:buChar char="•"/>
            </a:pPr>
            <a:endParaRPr lang="en-US" sz="700" dirty="0">
              <a:solidFill>
                <a:prstClr val="black"/>
              </a:solidFill>
            </a:endParaRPr>
          </a:p>
          <a:p>
            <a:pPr marL="169069" indent="-169069" algn="ctr">
              <a:buFont typeface="Arial" pitchFamily="34" charset="0"/>
              <a:buChar char="•"/>
            </a:pPr>
            <a:endParaRPr lang="en-US" sz="700" dirty="0">
              <a:solidFill>
                <a:prstClr val="black"/>
              </a:solidFill>
            </a:endParaRPr>
          </a:p>
          <a:p>
            <a:pPr algn="ctr"/>
            <a:r>
              <a:rPr lang="en-US" sz="2000" b="1" i="1" dirty="0">
                <a:solidFill>
                  <a:prstClr val="black"/>
                </a:solidFill>
              </a:rPr>
              <a:t>SWAM is a decision-making tool used to assess surface water availability and management strategies, and will support the development of River Basin Plans</a:t>
            </a:r>
          </a:p>
          <a:p>
            <a:pPr marL="169069" indent="-169069" algn="ctr">
              <a:buFont typeface="Arial" pitchFamily="34" charset="0"/>
              <a:buChar char="•"/>
            </a:pPr>
            <a:endParaRPr lang="en-US" sz="600" b="1" i="1" dirty="0">
              <a:solidFill>
                <a:prstClr val="black"/>
              </a:solidFill>
            </a:endParaRPr>
          </a:p>
        </p:txBody>
      </p:sp>
      <p:pic>
        <p:nvPicPr>
          <p:cNvPr id="7" name="Picture 6" descr="CDM Smith logo.png"/>
          <p:cNvPicPr>
            <a:picLocks noChangeAspect="1"/>
          </p:cNvPicPr>
          <p:nvPr/>
        </p:nvPicPr>
        <p:blipFill>
          <a:blip r:embed="rId4" cstate="print">
            <a:clrChange>
              <a:clrFrom>
                <a:srgbClr val="FFFFFF"/>
              </a:clrFrom>
              <a:clrTo>
                <a:srgbClr val="FFFFFF">
                  <a:alpha val="0"/>
                </a:srgbClr>
              </a:clrTo>
            </a:clrChange>
          </a:blip>
          <a:stretch>
            <a:fillRect/>
          </a:stretch>
        </p:blipFill>
        <p:spPr>
          <a:xfrm>
            <a:off x="7545324" y="1415007"/>
            <a:ext cx="1350214" cy="598266"/>
          </a:xfrm>
          <a:prstGeom prst="rect">
            <a:avLst/>
          </a:prstGeom>
        </p:spPr>
      </p:pic>
      <p:sp>
        <p:nvSpPr>
          <p:cNvPr id="9" name="Rectangle 8"/>
          <p:cNvSpPr/>
          <p:nvPr/>
        </p:nvSpPr>
        <p:spPr>
          <a:xfrm>
            <a:off x="-69948" y="102013"/>
            <a:ext cx="9144000" cy="584775"/>
          </a:xfrm>
          <a:prstGeom prst="rect">
            <a:avLst/>
          </a:prstGeom>
        </p:spPr>
        <p:txBody>
          <a:bodyPr wrap="square">
            <a:spAutoFit/>
          </a:bodyPr>
          <a:lstStyle/>
          <a:p>
            <a:pPr algn="ctr"/>
            <a:r>
              <a:rPr lang="en-US" sz="3200" dirty="0">
                <a:solidFill>
                  <a:prstClr val="black"/>
                </a:solidFill>
              </a:rPr>
              <a:t>Broad Surface Water Model (SWAM)</a:t>
            </a:r>
          </a:p>
        </p:txBody>
      </p:sp>
      <p:sp>
        <p:nvSpPr>
          <p:cNvPr id="2" name="TextBox 1"/>
          <p:cNvSpPr txBox="1"/>
          <p:nvPr/>
        </p:nvSpPr>
        <p:spPr>
          <a:xfrm>
            <a:off x="391836" y="6293311"/>
            <a:ext cx="8220431" cy="492443"/>
          </a:xfrm>
          <a:prstGeom prst="rect">
            <a:avLst/>
          </a:prstGeom>
          <a:noFill/>
        </p:spPr>
        <p:txBody>
          <a:bodyPr wrap="square" rtlCol="0">
            <a:spAutoFit/>
          </a:bodyPr>
          <a:lstStyle/>
          <a:p>
            <a:pPr algn="ctr"/>
            <a:r>
              <a:rPr lang="en-US" sz="2600" dirty="0">
                <a:hlinkClick r:id="rId5"/>
              </a:rPr>
              <a:t>http://hydrology.dnr.sc.gov/surface-water-models.html</a:t>
            </a:r>
            <a:endParaRPr lang="en-US" sz="2600" dirty="0"/>
          </a:p>
        </p:txBody>
      </p:sp>
      <p:pic>
        <p:nvPicPr>
          <p:cNvPr id="3" name="Picture 2">
            <a:extLst>
              <a:ext uri="{FF2B5EF4-FFF2-40B4-BE49-F238E27FC236}">
                <a16:creationId xmlns:a16="http://schemas.microsoft.com/office/drawing/2014/main" id="{C36E6928-9056-49C0-BB07-C4B621CF7FFF}"/>
              </a:ext>
            </a:extLst>
          </p:cNvPr>
          <p:cNvPicPr>
            <a:picLocks noChangeAspect="1"/>
          </p:cNvPicPr>
          <p:nvPr/>
        </p:nvPicPr>
        <p:blipFill>
          <a:blip r:embed="rId6"/>
          <a:stretch>
            <a:fillRect/>
          </a:stretch>
        </p:blipFill>
        <p:spPr>
          <a:xfrm>
            <a:off x="2683595" y="827192"/>
            <a:ext cx="6345324" cy="5443056"/>
          </a:xfrm>
          <a:prstGeom prst="rect">
            <a:avLst/>
          </a:prstGeom>
        </p:spPr>
      </p:pic>
    </p:spTree>
    <p:extLst>
      <p:ext uri="{BB962C8B-B14F-4D97-AF65-F5344CB8AC3E}">
        <p14:creationId xmlns:p14="http://schemas.microsoft.com/office/powerpoint/2010/main" val="1735638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8F34FC-B681-484F-970A-43E4B8D24FCB}"/>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9A4E6CE-950F-44BF-8A2E-5BE6A5462AE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DNR logo.png">
            <a:extLst>
              <a:ext uri="{FF2B5EF4-FFF2-40B4-BE49-F238E27FC236}">
                <a16:creationId xmlns:a16="http://schemas.microsoft.com/office/drawing/2014/main" id="{EE195A60-8484-4CBA-BE6C-E3D176A37A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pic>
        <p:nvPicPr>
          <p:cNvPr id="3" name="Pictur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523" y="5723173"/>
            <a:ext cx="1283472" cy="1043631"/>
          </a:xfrm>
          <a:prstGeom prst="rect">
            <a:avLst/>
          </a:prstGeom>
        </p:spPr>
      </p:pic>
      <p:pic>
        <p:nvPicPr>
          <p:cNvPr id="7" name="Picture 6" descr="DNR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1140" y="5723173"/>
            <a:ext cx="921720" cy="921720"/>
          </a:xfrm>
          <a:prstGeom prst="rect">
            <a:avLst/>
          </a:prstGeom>
        </p:spPr>
      </p:pic>
      <p:pic>
        <p:nvPicPr>
          <p:cNvPr id="9" name="Picture 8" descr="clemson logo.gif"/>
          <p:cNvPicPr>
            <a:picLocks noChangeAspect="1"/>
          </p:cNvPicPr>
          <p:nvPr/>
        </p:nvPicPr>
        <p:blipFill>
          <a:blip r:embed="rId6" cstate="print"/>
          <a:stretch>
            <a:fillRect/>
          </a:stretch>
        </p:blipFill>
        <p:spPr>
          <a:xfrm>
            <a:off x="7090224" y="5974145"/>
            <a:ext cx="1873262" cy="541685"/>
          </a:xfrm>
          <a:prstGeom prst="rect">
            <a:avLst/>
          </a:prstGeom>
          <a:noFill/>
        </p:spPr>
      </p:pic>
      <p:sp>
        <p:nvSpPr>
          <p:cNvPr id="11" name="TextBox 10"/>
          <p:cNvSpPr txBox="1"/>
          <p:nvPr/>
        </p:nvSpPr>
        <p:spPr>
          <a:xfrm>
            <a:off x="384485" y="66375"/>
            <a:ext cx="8128840" cy="584775"/>
          </a:xfrm>
          <a:prstGeom prst="rect">
            <a:avLst/>
          </a:prstGeom>
          <a:noFill/>
        </p:spPr>
        <p:txBody>
          <a:bodyPr wrap="square" rtlCol="0">
            <a:spAutoFit/>
          </a:bodyPr>
          <a:lstStyle/>
          <a:p>
            <a:pPr algn="ctr"/>
            <a:r>
              <a:rPr lang="en-US" sz="3200" dirty="0">
                <a:solidFill>
                  <a:prstClr val="black"/>
                </a:solidFill>
              </a:rPr>
              <a:t>Water Demand Projections – In Progress</a:t>
            </a:r>
          </a:p>
        </p:txBody>
      </p:sp>
      <p:sp>
        <p:nvSpPr>
          <p:cNvPr id="12" name="Rectangle 11"/>
          <p:cNvSpPr/>
          <p:nvPr/>
        </p:nvSpPr>
        <p:spPr>
          <a:xfrm>
            <a:off x="298657" y="1157060"/>
            <a:ext cx="8580566" cy="4139595"/>
          </a:xfrm>
          <a:prstGeom prst="rect">
            <a:avLst/>
          </a:prstGeom>
        </p:spPr>
        <p:txBody>
          <a:bodyPr wrap="square">
            <a:spAutoFit/>
          </a:bodyPr>
          <a:lstStyle/>
          <a:p>
            <a:pPr marL="169069" indent="-169069">
              <a:buFont typeface="Arial" pitchFamily="34" charset="0"/>
              <a:buChar char="•"/>
            </a:pPr>
            <a:endParaRPr lang="en-US" sz="700" dirty="0">
              <a:solidFill>
                <a:prstClr val="black"/>
              </a:solidFill>
            </a:endParaRPr>
          </a:p>
          <a:p>
            <a:pPr marL="169069" indent="-169069">
              <a:buFont typeface="Arial" pitchFamily="34" charset="0"/>
              <a:buChar char="•"/>
            </a:pPr>
            <a:r>
              <a:rPr lang="en-US" sz="2800" dirty="0">
                <a:solidFill>
                  <a:prstClr val="black"/>
                </a:solidFill>
              </a:rPr>
              <a:t>Water demand methodology report released in October 2019 at </a:t>
            </a:r>
            <a:r>
              <a:rPr lang="en-US" sz="2800" dirty="0">
                <a:solidFill>
                  <a:prstClr val="black"/>
                </a:solidFill>
                <a:hlinkClick r:id="rId7"/>
              </a:rPr>
              <a:t>http://hydrology.dnr.sc.gov/water-demand.html</a:t>
            </a:r>
            <a:r>
              <a:rPr lang="en-US" sz="2800" dirty="0">
                <a:solidFill>
                  <a:prstClr val="black"/>
                </a:solidFill>
              </a:rPr>
              <a:t>.</a:t>
            </a:r>
            <a:endParaRPr lang="en-US" sz="2400" dirty="0">
              <a:solidFill>
                <a:prstClr val="black"/>
              </a:solidFill>
            </a:endParaRPr>
          </a:p>
          <a:p>
            <a:pPr marL="169069" indent="-169069">
              <a:buFont typeface="Arial" pitchFamily="34" charset="0"/>
              <a:buChar char="•"/>
            </a:pPr>
            <a:endParaRPr lang="en-US" sz="1200" dirty="0">
              <a:solidFill>
                <a:prstClr val="black"/>
              </a:solidFill>
            </a:endParaRPr>
          </a:p>
          <a:p>
            <a:pPr marL="169069" indent="-169069">
              <a:buFont typeface="Arial" pitchFamily="34" charset="0"/>
              <a:buChar char="•"/>
            </a:pPr>
            <a:r>
              <a:rPr lang="en-US" sz="2800" dirty="0">
                <a:solidFill>
                  <a:prstClr val="black"/>
                </a:solidFill>
              </a:rPr>
              <a:t>Water demand projections – stakeholder meeting to review draft projections scheduled for December 2021 – January 2022.</a:t>
            </a:r>
          </a:p>
          <a:p>
            <a:pPr marL="169069" indent="-169069">
              <a:buFont typeface="Arial" pitchFamily="34" charset="0"/>
              <a:buChar char="•"/>
            </a:pPr>
            <a:endParaRPr lang="en-US" sz="1200" dirty="0">
              <a:solidFill>
                <a:prstClr val="black"/>
              </a:solidFill>
            </a:endParaRPr>
          </a:p>
          <a:p>
            <a:pPr marL="169069" indent="-169069">
              <a:buFont typeface="Arial" pitchFamily="34" charset="0"/>
              <a:buChar char="•"/>
            </a:pPr>
            <a:r>
              <a:rPr lang="en-US" sz="2800" dirty="0">
                <a:solidFill>
                  <a:prstClr val="black"/>
                </a:solidFill>
              </a:rPr>
              <a:t>Projections will be used in surface water model (SWAM) to assess future water availability and will support the development of the Broad River Basin Plan.</a:t>
            </a:r>
          </a:p>
          <a:p>
            <a:pPr marL="169069" indent="-169069">
              <a:buFont typeface="Arial" pitchFamily="34" charset="0"/>
              <a:buChar char="•"/>
            </a:pPr>
            <a:endParaRPr lang="en-US" sz="800" b="1" i="1" dirty="0">
              <a:solidFill>
                <a:prstClr val="black"/>
              </a:solidFill>
            </a:endParaRPr>
          </a:p>
        </p:txBody>
      </p:sp>
    </p:spTree>
    <p:extLst>
      <p:ext uri="{BB962C8B-B14F-4D97-AF65-F5344CB8AC3E}">
        <p14:creationId xmlns:p14="http://schemas.microsoft.com/office/powerpoint/2010/main" val="3699396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411953" y="1364366"/>
            <a:ext cx="8449185" cy="4301177"/>
          </a:xfrm>
          <a:prstGeom prst="rect">
            <a:avLst/>
          </a:prstGeom>
          <a:noFill/>
        </p:spPr>
        <p:txBody>
          <a:bodyPr wrap="square" rtlCol="0">
            <a:spAutoFit/>
          </a:bodyPr>
          <a:lstStyle/>
          <a:p>
            <a:pPr marL="290513" indent="-290513">
              <a:buFont typeface="Arial" panose="020B0604020202020204" pitchFamily="34" charset="0"/>
              <a:buChar char="•"/>
            </a:pPr>
            <a:r>
              <a:rPr lang="en-US" sz="2400" b="1" dirty="0"/>
              <a:t>Contractors </a:t>
            </a:r>
            <a:r>
              <a:rPr lang="en-US" sz="2400" dirty="0"/>
              <a:t>(solicited and hired by SCDNR):</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Meeting Facilitation</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Meeting Coordination (Clemson University) – administrative and logistical support</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Technical support – surface water modeling</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Public Outreach (Clemson University)</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River Basin Plan report writing</a:t>
            </a:r>
          </a:p>
          <a:p>
            <a:pPr marL="385763" indent="-342900">
              <a:spcAft>
                <a:spcPts val="450"/>
              </a:spcAft>
              <a:buFont typeface="Arial" panose="020B0604020202020204" pitchFamily="34" charset="0"/>
              <a:buChar char="•"/>
            </a:pPr>
            <a:r>
              <a:rPr lang="en-US" sz="2400" b="1" dirty="0">
                <a:solidFill>
                  <a:prstClr val="black"/>
                </a:solidFill>
                <a:latin typeface="Calibri" panose="020F0502020204030204" pitchFamily="34" charset="0"/>
              </a:rPr>
              <a:t>Other State and Federal Agencies</a:t>
            </a:r>
            <a:r>
              <a:rPr lang="en-US" sz="2400" dirty="0">
                <a:solidFill>
                  <a:prstClr val="black"/>
                </a:solidFill>
                <a:latin typeface="Calibri" panose="020F0502020204030204" pitchFamily="34" charset="0"/>
              </a:rPr>
              <a:t>:</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RBCs can request agencies to serve as Advisors.</a:t>
            </a:r>
          </a:p>
          <a:p>
            <a:pPr marL="842963" lvl="1" indent="-342900">
              <a:spcAft>
                <a:spcPts val="450"/>
              </a:spcAft>
              <a:buFont typeface="Arial" panose="020B0604020202020204" pitchFamily="34" charset="0"/>
              <a:buChar char="•"/>
            </a:pPr>
            <a:r>
              <a:rPr lang="en-US" sz="2000" dirty="0">
                <a:solidFill>
                  <a:prstClr val="black"/>
                </a:solidFill>
                <a:latin typeface="Calibri" panose="020F0502020204030204" pitchFamily="34" charset="0"/>
              </a:rPr>
              <a:t>Participate in RBC meetings and subcommittee meetings as requested.</a:t>
            </a:r>
          </a:p>
          <a:p>
            <a:pPr marL="385763" indent="-342900">
              <a:spcAft>
                <a:spcPts val="450"/>
              </a:spcAft>
              <a:buFont typeface="Arial" panose="020B0604020202020204" pitchFamily="34" charset="0"/>
              <a:buChar char="•"/>
            </a:pPr>
            <a:r>
              <a:rPr lang="en-US" sz="2400" b="1" dirty="0"/>
              <a:t>RBCs can request input from other outside Advisors</a:t>
            </a:r>
          </a:p>
        </p:txBody>
      </p:sp>
      <p:sp>
        <p:nvSpPr>
          <p:cNvPr id="2" name="TextBox 1"/>
          <p:cNvSpPr txBox="1"/>
          <p:nvPr/>
        </p:nvSpPr>
        <p:spPr>
          <a:xfrm>
            <a:off x="366724" y="837418"/>
            <a:ext cx="8492216" cy="523220"/>
          </a:xfrm>
          <a:prstGeom prst="rect">
            <a:avLst/>
          </a:prstGeom>
          <a:noFill/>
        </p:spPr>
        <p:txBody>
          <a:bodyPr wrap="square" rtlCol="0">
            <a:spAutoFit/>
          </a:bodyPr>
          <a:lstStyle/>
          <a:p>
            <a:r>
              <a:rPr lang="en-US" sz="2800" i="1" dirty="0"/>
              <a:t>The Broad RBC will develop the plan with support from:</a:t>
            </a:r>
          </a:p>
        </p:txBody>
      </p:sp>
      <p:sp>
        <p:nvSpPr>
          <p:cNvPr id="10" name="Rectangle 9"/>
          <p:cNvSpPr/>
          <p:nvPr/>
        </p:nvSpPr>
        <p:spPr>
          <a:xfrm>
            <a:off x="285059" y="5654220"/>
            <a:ext cx="8573881" cy="1018227"/>
          </a:xfrm>
          <a:prstGeom prst="rect">
            <a:avLst/>
          </a:prstGeom>
          <a:noFill/>
          <a:ln>
            <a:noFill/>
          </a:ln>
        </p:spPr>
        <p:txBody>
          <a:bodyPr wrap="square">
            <a:spAutoFit/>
          </a:bodyPr>
          <a:lstStyle/>
          <a:p>
            <a:pPr marL="42863" algn="ctr">
              <a:spcAft>
                <a:spcPts val="450"/>
              </a:spcAft>
            </a:pPr>
            <a:r>
              <a:rPr lang="en-US" sz="2800" b="1" i="1" dirty="0">
                <a:solidFill>
                  <a:prstClr val="black"/>
                </a:solidFill>
                <a:latin typeface="Calibri" panose="020F0502020204030204" pitchFamily="34" charset="0"/>
              </a:rPr>
              <a:t>PPAC and SCDNR </a:t>
            </a:r>
            <a:r>
              <a:rPr lang="en-US" sz="2800" i="1" dirty="0">
                <a:solidFill>
                  <a:prstClr val="black"/>
                </a:solidFill>
                <a:latin typeface="Calibri" panose="020F0502020204030204" pitchFamily="34" charset="0"/>
              </a:rPr>
              <a:t>will continue to provide oversight </a:t>
            </a:r>
          </a:p>
          <a:p>
            <a:pPr marL="42863" algn="ctr">
              <a:spcAft>
                <a:spcPts val="450"/>
              </a:spcAft>
            </a:pPr>
            <a:r>
              <a:rPr lang="en-US" sz="2800" i="1" dirty="0">
                <a:solidFill>
                  <a:prstClr val="black"/>
                </a:solidFill>
                <a:latin typeface="Calibri" panose="020F0502020204030204" pitchFamily="34" charset="0"/>
              </a:rPr>
              <a:t>of the river basin planning process.</a:t>
            </a:r>
          </a:p>
        </p:txBody>
      </p:sp>
      <p:sp>
        <p:nvSpPr>
          <p:cNvPr id="9" name="Rectangle 8">
            <a:extLst>
              <a:ext uri="{FF2B5EF4-FFF2-40B4-BE49-F238E27FC236}">
                <a16:creationId xmlns:a16="http://schemas.microsoft.com/office/drawing/2014/main" id="{7DC59C9A-AEEC-48E9-8CE1-3CB433B0B52B}"/>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39CB604-AC85-4514-AD30-4995CCC71D4A}"/>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NR logo.png">
            <a:extLst>
              <a:ext uri="{FF2B5EF4-FFF2-40B4-BE49-F238E27FC236}">
                <a16:creationId xmlns:a16="http://schemas.microsoft.com/office/drawing/2014/main" id="{B2FB534D-69A3-403D-8034-AD562CCA2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13" name="TextBox 12">
            <a:extLst>
              <a:ext uri="{FF2B5EF4-FFF2-40B4-BE49-F238E27FC236}">
                <a16:creationId xmlns:a16="http://schemas.microsoft.com/office/drawing/2014/main" id="{4CE63E5D-CDB5-4622-8130-0EB35E8A64BE}"/>
              </a:ext>
            </a:extLst>
          </p:cNvPr>
          <p:cNvSpPr txBox="1"/>
          <p:nvPr/>
        </p:nvSpPr>
        <p:spPr>
          <a:xfrm>
            <a:off x="3390136" y="47652"/>
            <a:ext cx="2492821" cy="584775"/>
          </a:xfrm>
          <a:prstGeom prst="rect">
            <a:avLst/>
          </a:prstGeom>
          <a:noFill/>
        </p:spPr>
        <p:txBody>
          <a:bodyPr wrap="square" rtlCol="0">
            <a:spAutoFit/>
          </a:bodyPr>
          <a:lstStyle/>
          <a:p>
            <a:r>
              <a:rPr lang="en-US" sz="3200" dirty="0"/>
              <a:t>RBC Support</a:t>
            </a:r>
          </a:p>
        </p:txBody>
      </p:sp>
    </p:spTree>
    <p:extLst>
      <p:ext uri="{BB962C8B-B14F-4D97-AF65-F5344CB8AC3E}">
        <p14:creationId xmlns:p14="http://schemas.microsoft.com/office/powerpoint/2010/main" val="39811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fade">
                                      <p:cBhvr>
                                        <p:cTn id="33" dur="500"/>
                                        <p:tgtEl>
                                          <p:spTgt spid="8">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p:cTn id="43"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0">
                                            <p:txEl>
                                              <p:pRg st="0" end="0"/>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10">
                                            <p:txEl>
                                              <p:pRg st="1" end="1"/>
                                            </p:txEl>
                                          </p:spTgt>
                                        </p:tgtEl>
                                        <p:attrNameLst>
                                          <p:attrName>style.visibility</p:attrName>
                                        </p:attrNameLst>
                                      </p:cBhvr>
                                      <p:to>
                                        <p:strVal val="visible"/>
                                      </p:to>
                                    </p:set>
                                    <p:anim calcmode="lin" valueType="num">
                                      <p:cBhvr>
                                        <p:cTn id="48"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5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sitting in chairs&#10;&#10;Description automatically generated with medium confidence">
            <a:extLst>
              <a:ext uri="{FF2B5EF4-FFF2-40B4-BE49-F238E27FC236}">
                <a16:creationId xmlns:a16="http://schemas.microsoft.com/office/drawing/2014/main" id="{C2915081-D753-4797-B487-F3282C620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4270" y="4471155"/>
            <a:ext cx="4161573" cy="2338804"/>
          </a:xfrm>
          <a:prstGeom prst="rect">
            <a:avLst/>
          </a:prstGeom>
          <a:ln>
            <a:solidFill>
              <a:schemeClr val="tx1"/>
            </a:solidFill>
          </a:ln>
        </p:spPr>
      </p:pic>
      <p:sp>
        <p:nvSpPr>
          <p:cNvPr id="12" name="Rectangle 11">
            <a:extLst>
              <a:ext uri="{FF2B5EF4-FFF2-40B4-BE49-F238E27FC236}">
                <a16:creationId xmlns:a16="http://schemas.microsoft.com/office/drawing/2014/main" id="{37037CD1-4B62-45A7-8D20-7A7276A98E9A}"/>
              </a:ext>
            </a:extLst>
          </p:cNvPr>
          <p:cNvSpPr/>
          <p:nvPr/>
        </p:nvSpPr>
        <p:spPr>
          <a:xfrm>
            <a:off x="0" y="1"/>
            <a:ext cx="9144000" cy="70058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892E0EE-6CED-476F-A9B9-C46385DE331C}"/>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DNR logo.png">
            <a:extLst>
              <a:ext uri="{FF2B5EF4-FFF2-40B4-BE49-F238E27FC236}">
                <a16:creationId xmlns:a16="http://schemas.microsoft.com/office/drawing/2014/main" id="{528023EA-08DD-47E3-8867-07EF9D233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15" name="Rectangle 14">
            <a:extLst>
              <a:ext uri="{FF2B5EF4-FFF2-40B4-BE49-F238E27FC236}">
                <a16:creationId xmlns:a16="http://schemas.microsoft.com/office/drawing/2014/main" id="{B6278000-7417-408C-BDB9-F8DEA3D98AD4}"/>
              </a:ext>
            </a:extLst>
          </p:cNvPr>
          <p:cNvSpPr>
            <a:spLocks noChangeArrowheads="1"/>
          </p:cNvSpPr>
          <p:nvPr/>
        </p:nvSpPr>
        <p:spPr bwMode="auto">
          <a:xfrm>
            <a:off x="838200" y="129223"/>
            <a:ext cx="7315200" cy="5180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lnSpc>
                <a:spcPts val="3300"/>
              </a:lnSpc>
              <a:spcBef>
                <a:spcPct val="0"/>
              </a:spcBef>
              <a:spcAft>
                <a:spcPct val="0"/>
              </a:spcAft>
              <a:tabLst>
                <a:tab pos="136525" algn="l"/>
                <a:tab pos="274638" algn="l"/>
                <a:tab pos="411163" algn="l"/>
                <a:tab pos="549275" algn="l"/>
                <a:tab pos="685800" algn="l"/>
                <a:tab pos="822325" algn="l"/>
                <a:tab pos="960438" algn="l"/>
                <a:tab pos="1096963" algn="l"/>
                <a:tab pos="1235075" algn="l"/>
                <a:tab pos="1371600" algn="l"/>
                <a:tab pos="1508125" algn="l"/>
                <a:tab pos="1646238" algn="l"/>
                <a:tab pos="1782763" algn="l"/>
                <a:tab pos="1920875" algn="l"/>
                <a:tab pos="2057400" algn="l"/>
                <a:tab pos="2193925" algn="l"/>
                <a:tab pos="2332038" algn="l"/>
                <a:tab pos="2468563" algn="l"/>
                <a:tab pos="2606675" algn="l"/>
                <a:tab pos="2743200" algn="l"/>
                <a:tab pos="2879725" algn="l"/>
                <a:tab pos="3017838" algn="l"/>
                <a:tab pos="3154363" algn="l"/>
                <a:tab pos="3292475" algn="l"/>
                <a:tab pos="3429000" algn="l"/>
                <a:tab pos="3565525" algn="l"/>
              </a:tabLst>
            </a:pPr>
            <a:r>
              <a:rPr lang="en-US" sz="3200" dirty="0">
                <a:solidFill>
                  <a:prstClr val="black"/>
                </a:solidFill>
                <a:ea typeface="Calibri" pitchFamily="34" charset="0"/>
                <a:cs typeface="Times New Roman" pitchFamily="18" charset="0"/>
              </a:rPr>
              <a:t> Why Are We Here?</a:t>
            </a:r>
            <a:endParaRPr lang="en-US" sz="3200" dirty="0">
              <a:solidFill>
                <a:srgbClr val="FF0000"/>
              </a:solidFill>
              <a:ea typeface="Calibri" pitchFamily="34" charset="0"/>
              <a:cs typeface="Times New Roman" pitchFamily="18" charset="0"/>
            </a:endParaRPr>
          </a:p>
        </p:txBody>
      </p:sp>
      <p:pic>
        <p:nvPicPr>
          <p:cNvPr id="21" name="Picture 20" descr="A group of people standing in a room&#10;&#10;Description automatically generated with low confidence">
            <a:extLst>
              <a:ext uri="{FF2B5EF4-FFF2-40B4-BE49-F238E27FC236}">
                <a16:creationId xmlns:a16="http://schemas.microsoft.com/office/drawing/2014/main" id="{CAE1AD32-D052-4C65-8B99-E1623CFBEB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58158" y="4074614"/>
            <a:ext cx="3634045" cy="2725534"/>
          </a:xfrm>
          <a:prstGeom prst="rect">
            <a:avLst/>
          </a:prstGeom>
          <a:ln>
            <a:solidFill>
              <a:schemeClr val="tx1"/>
            </a:solidFill>
          </a:ln>
        </p:spPr>
      </p:pic>
      <p:pic>
        <p:nvPicPr>
          <p:cNvPr id="5" name="Content Placeholder 4" descr="A group of people sitting in a room&#10;&#10;Description automatically generated with medium confidence">
            <a:extLst>
              <a:ext uri="{FF2B5EF4-FFF2-40B4-BE49-F238E27FC236}">
                <a16:creationId xmlns:a16="http://schemas.microsoft.com/office/drawing/2014/main" id="{21489349-0493-4A18-9BA6-C61BAE75DF09}"/>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567412" y="2692780"/>
            <a:ext cx="4161575" cy="2338804"/>
          </a:xfrm>
          <a:ln>
            <a:solidFill>
              <a:schemeClr val="tx1"/>
            </a:solidFill>
          </a:ln>
        </p:spPr>
      </p:pic>
      <p:sp>
        <p:nvSpPr>
          <p:cNvPr id="22" name="Content Placeholder 2">
            <a:extLst>
              <a:ext uri="{FF2B5EF4-FFF2-40B4-BE49-F238E27FC236}">
                <a16:creationId xmlns:a16="http://schemas.microsoft.com/office/drawing/2014/main" id="{F26DF5CF-3F60-419D-A897-B7322FF84840}"/>
              </a:ext>
            </a:extLst>
          </p:cNvPr>
          <p:cNvSpPr txBox="1">
            <a:spLocks/>
          </p:cNvSpPr>
          <p:nvPr/>
        </p:nvSpPr>
        <p:spPr>
          <a:xfrm>
            <a:off x="178493" y="829808"/>
            <a:ext cx="8660013" cy="24766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defRPr/>
            </a:pPr>
            <a:r>
              <a:rPr lang="en-US" sz="2400" i="1" dirty="0"/>
              <a:t>“</a:t>
            </a:r>
            <a:r>
              <a:rPr lang="en-US" sz="2400" i="1" dirty="0">
                <a:latin typeface="Calibri" panose="020F0502020204030204" pitchFamily="34" charset="0"/>
              </a:rPr>
              <a:t>The effective management of South Carolina’s water resources is beyond the scope of any one agency or organization and will require cooperation and shared responsibility among federal, state, and local agencies, as well as public and private parties.”</a:t>
            </a:r>
          </a:p>
          <a:p>
            <a:pPr marL="3200400" lvl="7" indent="0">
              <a:spcBef>
                <a:spcPts val="0"/>
              </a:spcBef>
              <a:buNone/>
              <a:defRPr/>
            </a:pPr>
            <a:r>
              <a:rPr lang="en-US" sz="2400" dirty="0">
                <a:latin typeface="Calibri" panose="020F0502020204030204" pitchFamily="34" charset="0"/>
              </a:rPr>
              <a:t>- South Carolina Water Plan (2004)</a:t>
            </a:r>
          </a:p>
        </p:txBody>
      </p:sp>
    </p:spTree>
    <p:extLst>
      <p:ext uri="{BB962C8B-B14F-4D97-AF65-F5344CB8AC3E}">
        <p14:creationId xmlns:p14="http://schemas.microsoft.com/office/powerpoint/2010/main" val="209070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BDA19C-C87A-4D04-BB55-A2D3405CE555}"/>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647D624E-CED7-4C09-89AD-138EC07591B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NR logo.png">
            <a:extLst>
              <a:ext uri="{FF2B5EF4-FFF2-40B4-BE49-F238E27FC236}">
                <a16:creationId xmlns:a16="http://schemas.microsoft.com/office/drawing/2014/main" id="{91C98E1C-7CB9-4E36-899E-116743840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9" name="Rectangle 8"/>
          <p:cNvSpPr/>
          <p:nvPr/>
        </p:nvSpPr>
        <p:spPr>
          <a:xfrm>
            <a:off x="-18054" y="85326"/>
            <a:ext cx="859174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800" b="0" i="0" u="none" strike="noStrike" kern="1200" cap="all"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Meeting #1 – Broad Basin Water Planning</a:t>
            </a:r>
          </a:p>
        </p:txBody>
      </p:sp>
      <p:sp>
        <p:nvSpPr>
          <p:cNvPr id="10" name="TextBox 9">
            <a:extLst>
              <a:ext uri="{FF2B5EF4-FFF2-40B4-BE49-F238E27FC236}">
                <a16:creationId xmlns:a16="http://schemas.microsoft.com/office/drawing/2014/main" id="{FB7A8613-4A42-4363-BD78-422935142DF5}"/>
              </a:ext>
            </a:extLst>
          </p:cNvPr>
          <p:cNvSpPr txBox="1"/>
          <p:nvPr/>
        </p:nvSpPr>
        <p:spPr>
          <a:xfrm>
            <a:off x="346844" y="774801"/>
            <a:ext cx="8425928" cy="6074292"/>
          </a:xfrm>
          <a:prstGeom prst="rect">
            <a:avLst/>
          </a:prstGeom>
          <a:noFill/>
        </p:spPr>
        <p:txBody>
          <a:bodyPr wrap="square">
            <a:spAutoFit/>
          </a:bodyPr>
          <a:lstStyle/>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1.  Welcome and Why We Are Here – Ken Rentiers, SCDNR, Deputy Director of the Land, Water &amp; Conservation Division</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4000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Why is water planning important to all South Carolina citizens?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715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Where are we in the planning process, how did we get here, and where are we going</a:t>
            </a:r>
            <a:r>
              <a:rPr kumimoji="0" lang="en-US" sz="18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2.  Broad River Basin Planning – Scott Harder, SCDNR, Hydrology Section Chief</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858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a River Basin Plan and how will the Broad River Basin Plan be developed?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3.  </a:t>
            </a: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Next Steps for Broad River Basin Planning – Scott Harder, SCDNR</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schedule for planning activities in the Broad basin?</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How can stakeholders apply to be on the Broad River Basin Council?</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What are other ways stakeholders can be involved?</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4.  Comments on Edisto River Basin Planning </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Hank Stallworth, Chairman of the Edisto River Basin Council (RBC)</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The Edisto RBC Chairman will share his perspective on State water planning and his experience with the Edisto basin planning process.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5.  Comments from the Planning Process Advisory Committee and Q&amp;A Session</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 moderated by Dr. Jeff Allen, Clemson University.</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PPAC Members will share their perspectives on water planning and along with SCDNR address any comments or questions about the Planning Framework and Broad basin planning activities.</a:t>
            </a:r>
          </a:p>
          <a:p>
            <a:pPr marL="628650" marR="0" lvl="0" indent="0" algn="l" defTabSz="914400" rtl="0" eaLnBrk="1" fontAlgn="auto" latinLnBrk="0" hangingPunct="1">
              <a:lnSpc>
                <a:spcPct val="107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2865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Let us hear from you. We welcome your questions and feedback.</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003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2362209"/>
            <a:ext cx="9144000" cy="162298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3256" y="2573536"/>
            <a:ext cx="7392094" cy="1200329"/>
          </a:xfrm>
          <a:prstGeom prst="rect">
            <a:avLst/>
          </a:prstGeom>
          <a:noFill/>
        </p:spPr>
        <p:txBody>
          <a:bodyPr wrap="square" rtlCol="0">
            <a:spAutoFit/>
          </a:bodyPr>
          <a:lstStyle/>
          <a:p>
            <a:pPr algn="ctr"/>
            <a:r>
              <a:rPr lang="en-US" sz="3600" dirty="0">
                <a:latin typeface="Calibri" panose="020F0502020204030204" pitchFamily="34" charset="0"/>
              </a:rPr>
              <a:t>Broad River Basin Planning Schedule and RBC Application Process</a:t>
            </a:r>
          </a:p>
        </p:txBody>
      </p:sp>
      <p:cxnSp>
        <p:nvCxnSpPr>
          <p:cNvPr id="7" name="Straight Connector 6"/>
          <p:cNvCxnSpPr/>
          <p:nvPr/>
        </p:nvCxnSpPr>
        <p:spPr>
          <a:xfrm>
            <a:off x="0" y="3985191"/>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2362209"/>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DNR 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5614" y="2531300"/>
            <a:ext cx="1284801" cy="1284801"/>
          </a:xfrm>
          <a:prstGeom prst="rect">
            <a:avLst/>
          </a:prstGeom>
        </p:spPr>
      </p:pic>
    </p:spTree>
    <p:extLst>
      <p:ext uri="{BB962C8B-B14F-4D97-AF65-F5344CB8AC3E}">
        <p14:creationId xmlns:p14="http://schemas.microsoft.com/office/powerpoint/2010/main" val="3600864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EEC0671E-A117-40B0-A69C-B440E1D06B04}"/>
              </a:ext>
            </a:extLst>
          </p:cNvPr>
          <p:cNvSpPr/>
          <p:nvPr/>
        </p:nvSpPr>
        <p:spPr>
          <a:xfrm>
            <a:off x="291767" y="1021970"/>
            <a:ext cx="8560467" cy="301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C7A02F-CBD1-482F-A9CD-A5C88715B8CA}"/>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99A9D7D2-E5F1-4DE3-89A1-A2B7881E8B67}"/>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NR logo.png">
            <a:extLst>
              <a:ext uri="{FF2B5EF4-FFF2-40B4-BE49-F238E27FC236}">
                <a16:creationId xmlns:a16="http://schemas.microsoft.com/office/drawing/2014/main" id="{D92B2D07-749F-4B35-AD8D-25623BF1C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5" name="TextBox 4"/>
          <p:cNvSpPr txBox="1"/>
          <p:nvPr/>
        </p:nvSpPr>
        <p:spPr>
          <a:xfrm>
            <a:off x="1404404" y="52637"/>
            <a:ext cx="645458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Broad River Basin Planning Schedule</a:t>
            </a:r>
          </a:p>
        </p:txBody>
      </p:sp>
      <p:sp>
        <p:nvSpPr>
          <p:cNvPr id="8" name="TextBox 7">
            <a:extLst>
              <a:ext uri="{FF2B5EF4-FFF2-40B4-BE49-F238E27FC236}">
                <a16:creationId xmlns:a16="http://schemas.microsoft.com/office/drawing/2014/main" id="{00B5F35F-0976-45ED-974D-C7DAE6CEBDA8}"/>
              </a:ext>
            </a:extLst>
          </p:cNvPr>
          <p:cNvSpPr txBox="1"/>
          <p:nvPr/>
        </p:nvSpPr>
        <p:spPr>
          <a:xfrm>
            <a:off x="2921487" y="1257682"/>
            <a:ext cx="3226910" cy="31085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Jan 2022</a:t>
            </a:r>
          </a:p>
          <a:p>
            <a:pPr marL="174625" indent="-174625">
              <a:buFont typeface="Arial" panose="020B0604020202020204" pitchFamily="34" charset="0"/>
              <a:buChar char="•"/>
              <a:defRPr/>
            </a:pPr>
            <a:r>
              <a:rPr lang="en-US" sz="2400" dirty="0">
                <a:solidFill>
                  <a:prstClr val="black"/>
                </a:solidFill>
                <a:latin typeface="Calibri" panose="020F0502020204030204"/>
              </a:rPr>
              <a:t>Appoint RBC members</a:t>
            </a:r>
          </a:p>
          <a:p>
            <a:pPr marL="174625" indent="-174625">
              <a:buFont typeface="Arial" panose="020B0604020202020204" pitchFamily="34" charset="0"/>
              <a:buChar char="•"/>
              <a:defRPr/>
            </a:pPr>
            <a:r>
              <a:rPr lang="en-US" sz="2400" dirty="0">
                <a:solidFill>
                  <a:prstClr val="black"/>
                </a:solidFill>
                <a:latin typeface="Calibri" panose="020F0502020204030204"/>
              </a:rPr>
              <a:t>Finalize contractors</a:t>
            </a:r>
          </a:p>
          <a:p>
            <a:pPr marL="174625" indent="-174625">
              <a:buFont typeface="Arial" panose="020B0604020202020204" pitchFamily="34" charset="0"/>
              <a:buChar char="•"/>
              <a:defRPr/>
            </a:pPr>
            <a:r>
              <a:rPr lang="en-US" sz="2400" dirty="0">
                <a:solidFill>
                  <a:prstClr val="black"/>
                </a:solidFill>
                <a:latin typeface="Calibri" panose="020F0502020204030204"/>
              </a:rPr>
              <a:t>Planning Team (SCDNR, SCDHEC, Clemson, contractors) begins to meet</a:t>
            </a:r>
          </a:p>
          <a:p>
            <a:pPr marL="174625" indent="-174625">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94B23B8-7265-410D-955D-46E6F5B4A35E}"/>
              </a:ext>
            </a:extLst>
          </p:cNvPr>
          <p:cNvSpPr/>
          <p:nvPr/>
        </p:nvSpPr>
        <p:spPr>
          <a:xfrm>
            <a:off x="4465059" y="1081133"/>
            <a:ext cx="170813"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6219328-7222-465A-BEC9-239B20E7C80D}"/>
              </a:ext>
            </a:extLst>
          </p:cNvPr>
          <p:cNvSpPr txBox="1"/>
          <p:nvPr/>
        </p:nvSpPr>
        <p:spPr>
          <a:xfrm>
            <a:off x="237344" y="1258461"/>
            <a:ext cx="2851357" cy="2739211"/>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sz="2800" b="1" dirty="0">
                <a:solidFill>
                  <a:prstClr val="black"/>
                </a:solidFill>
                <a:latin typeface="Calibri" panose="020F0502020204030204"/>
              </a:rPr>
              <a:t>Nov – Dec 2021</a:t>
            </a: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Public kick-off meetings</a:t>
            </a: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Solicit RBC applications</a:t>
            </a: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Solicit Contractors</a:t>
            </a:r>
          </a:p>
          <a:p>
            <a:pPr marR="0" lvl="0" defTabSz="914400" rtl="0" eaLnBrk="1" fontAlgn="auto" latinLnBrk="0" hangingPunct="1">
              <a:lnSpc>
                <a:spcPct val="100000"/>
              </a:lnSpc>
              <a:spcBef>
                <a:spcPts val="0"/>
              </a:spcBef>
              <a:spcAft>
                <a:spcPts val="0"/>
              </a:spcAft>
              <a:buClrTx/>
              <a:buSzTx/>
              <a:tabLst/>
              <a:defRPr/>
            </a:pPr>
            <a:r>
              <a:rPr lang="en-US" sz="2400" dirty="0">
                <a:solidFill>
                  <a:prstClr val="black"/>
                </a:solidFill>
                <a:latin typeface="Calibri" panose="020F0502020204030204"/>
              </a:rPr>
              <a:t>   (in progress)</a:t>
            </a:r>
          </a:p>
        </p:txBody>
      </p:sp>
      <p:sp>
        <p:nvSpPr>
          <p:cNvPr id="17" name="TextBox 16">
            <a:extLst>
              <a:ext uri="{FF2B5EF4-FFF2-40B4-BE49-F238E27FC236}">
                <a16:creationId xmlns:a16="http://schemas.microsoft.com/office/drawing/2014/main" id="{5085AC9F-41B9-48CC-A175-6D836593C740}"/>
              </a:ext>
            </a:extLst>
          </p:cNvPr>
          <p:cNvSpPr txBox="1"/>
          <p:nvPr/>
        </p:nvSpPr>
        <p:spPr>
          <a:xfrm>
            <a:off x="6370936" y="1253595"/>
            <a:ext cx="2623903" cy="892552"/>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400" b="1" dirty="0">
                <a:solidFill>
                  <a:prstClr val="black"/>
                </a:solidFill>
                <a:latin typeface="Calibri" panose="020F0502020204030204"/>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Feb 2022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First RBC meeting</a:t>
            </a:r>
          </a:p>
        </p:txBody>
      </p:sp>
      <p:sp>
        <p:nvSpPr>
          <p:cNvPr id="24" name="Arrow: Right 23">
            <a:extLst>
              <a:ext uri="{FF2B5EF4-FFF2-40B4-BE49-F238E27FC236}">
                <a16:creationId xmlns:a16="http://schemas.microsoft.com/office/drawing/2014/main" id="{3C3928FA-3231-49F0-988D-9CF1C5AAF1AF}"/>
              </a:ext>
            </a:extLst>
          </p:cNvPr>
          <p:cNvSpPr/>
          <p:nvPr/>
        </p:nvSpPr>
        <p:spPr>
          <a:xfrm>
            <a:off x="291767" y="4412278"/>
            <a:ext cx="8560467" cy="301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F72A8DC-3BD1-483C-913E-45321D1ACFAD}"/>
              </a:ext>
            </a:extLst>
          </p:cNvPr>
          <p:cNvSpPr/>
          <p:nvPr/>
        </p:nvSpPr>
        <p:spPr>
          <a:xfrm>
            <a:off x="2433985" y="4466874"/>
            <a:ext cx="170813"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FDE56F6-0D31-43E2-8815-071D25FF936F}"/>
              </a:ext>
            </a:extLst>
          </p:cNvPr>
          <p:cNvSpPr/>
          <p:nvPr/>
        </p:nvSpPr>
        <p:spPr>
          <a:xfrm>
            <a:off x="7217691" y="1082919"/>
            <a:ext cx="170813"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1CD7880-EABD-47C7-B600-987F3C3AA501}"/>
              </a:ext>
            </a:extLst>
          </p:cNvPr>
          <p:cNvSpPr txBox="1"/>
          <p:nvPr/>
        </p:nvSpPr>
        <p:spPr>
          <a:xfrm>
            <a:off x="767995" y="4676972"/>
            <a:ext cx="3502791" cy="892552"/>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400" b="1" dirty="0">
                <a:solidFill>
                  <a:prstClr val="black"/>
                </a:solidFill>
                <a:latin typeface="Calibri" panose="020F0502020204030204"/>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Feb 2022 – Dec 2023</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Monthly RBC meetings</a:t>
            </a:r>
          </a:p>
        </p:txBody>
      </p:sp>
      <p:sp>
        <p:nvSpPr>
          <p:cNvPr id="28" name="TextBox 27">
            <a:extLst>
              <a:ext uri="{FF2B5EF4-FFF2-40B4-BE49-F238E27FC236}">
                <a16:creationId xmlns:a16="http://schemas.microsoft.com/office/drawing/2014/main" id="{53BFBD92-11C5-4172-8D55-B70FAEB0C371}"/>
              </a:ext>
            </a:extLst>
          </p:cNvPr>
          <p:cNvSpPr txBox="1"/>
          <p:nvPr/>
        </p:nvSpPr>
        <p:spPr>
          <a:xfrm>
            <a:off x="6060022" y="4667316"/>
            <a:ext cx="2623903" cy="1261884"/>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2800" b="1" dirty="0">
                <a:solidFill>
                  <a:prstClr val="black"/>
                </a:solidFill>
                <a:latin typeface="Calibri" panose="020F0502020204030204"/>
              </a:rPr>
              <a:t>Jan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2024</a:t>
            </a:r>
          </a:p>
          <a:p>
            <a:pPr marL="174625" marR="0" lvl="0" indent="-174625"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Completed River Basin Plan</a:t>
            </a:r>
          </a:p>
        </p:txBody>
      </p:sp>
      <p:sp>
        <p:nvSpPr>
          <p:cNvPr id="29" name="Oval 28">
            <a:extLst>
              <a:ext uri="{FF2B5EF4-FFF2-40B4-BE49-F238E27FC236}">
                <a16:creationId xmlns:a16="http://schemas.microsoft.com/office/drawing/2014/main" id="{3A1BACCE-7B8D-4739-9810-581A6361B517}"/>
              </a:ext>
            </a:extLst>
          </p:cNvPr>
          <p:cNvSpPr/>
          <p:nvPr/>
        </p:nvSpPr>
        <p:spPr>
          <a:xfrm>
            <a:off x="6816080" y="4470132"/>
            <a:ext cx="170813"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Parallelogram 5">
            <a:extLst>
              <a:ext uri="{FF2B5EF4-FFF2-40B4-BE49-F238E27FC236}">
                <a16:creationId xmlns:a16="http://schemas.microsoft.com/office/drawing/2014/main" id="{72D776B5-C06F-4ECB-9D97-43A43400B75B}"/>
              </a:ext>
            </a:extLst>
          </p:cNvPr>
          <p:cNvSpPr/>
          <p:nvPr/>
        </p:nvSpPr>
        <p:spPr>
          <a:xfrm>
            <a:off x="4991548" y="4423036"/>
            <a:ext cx="170813" cy="25393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46497D2-582F-444F-A764-D351E4B45EB2}"/>
              </a:ext>
            </a:extLst>
          </p:cNvPr>
          <p:cNvCxnSpPr/>
          <p:nvPr/>
        </p:nvCxnSpPr>
        <p:spPr>
          <a:xfrm flipH="1">
            <a:off x="4970032" y="4313816"/>
            <a:ext cx="85406" cy="48409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A39FE2-A6C6-4737-B3EE-2170C67B0B25}"/>
              </a:ext>
            </a:extLst>
          </p:cNvPr>
          <p:cNvCxnSpPr/>
          <p:nvPr/>
        </p:nvCxnSpPr>
        <p:spPr>
          <a:xfrm flipH="1">
            <a:off x="5100916" y="4326362"/>
            <a:ext cx="85406" cy="48409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9AFFCD5-257B-4073-943B-D732BB423FE7}"/>
              </a:ext>
            </a:extLst>
          </p:cNvPr>
          <p:cNvSpPr/>
          <p:nvPr/>
        </p:nvSpPr>
        <p:spPr>
          <a:xfrm>
            <a:off x="1584683" y="1075652"/>
            <a:ext cx="170813"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0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500"/>
                                        <p:tgtEl>
                                          <p:spTgt spid="8">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500"/>
                                        <p:tgtEl>
                                          <p:spTgt spid="17">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animEffect transition="in" filter="fade">
                                      <p:cBhvr>
                                        <p:cTn id="41" dur="500"/>
                                        <p:tgtEl>
                                          <p:spTgt spid="1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animEffect transition="in" filter="fade">
                                      <p:cBhvr>
                                        <p:cTn id="49" dur="500"/>
                                        <p:tgtEl>
                                          <p:spTgt spid="2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Effect transition="in" filter="fade">
                                      <p:cBhvr>
                                        <p:cTn id="54" dur="500"/>
                                        <p:tgtEl>
                                          <p:spTgt spid="28">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8">
                                            <p:txEl>
                                              <p:pRg st="1" end="1"/>
                                            </p:txEl>
                                          </p:spTgt>
                                        </p:tgtEl>
                                        <p:attrNameLst>
                                          <p:attrName>style.visibility</p:attrName>
                                        </p:attrNameLst>
                                      </p:cBhvr>
                                      <p:to>
                                        <p:strVal val="visible"/>
                                      </p:to>
                                    </p:set>
                                    <p:animEffect transition="in" filter="fade">
                                      <p:cBhvr>
                                        <p:cTn id="57"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4357E-7409-48C3-B85F-C86D8E2AB1D5}"/>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5E65E8F-98EB-4DC2-B574-9ACF355BA64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2F2EE760-1DD1-4A65-8D8F-49B29CD2B3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extBox 1"/>
          <p:cNvSpPr txBox="1"/>
          <p:nvPr/>
        </p:nvSpPr>
        <p:spPr>
          <a:xfrm>
            <a:off x="358147" y="90876"/>
            <a:ext cx="8216271" cy="523220"/>
          </a:xfrm>
          <a:prstGeom prst="rect">
            <a:avLst/>
          </a:prstGeom>
          <a:noFill/>
        </p:spPr>
        <p:txBody>
          <a:bodyPr wrap="square" rtlCol="0">
            <a:spAutoFit/>
          </a:bodyPr>
          <a:lstStyle/>
          <a:p>
            <a:pPr algn="ctr"/>
            <a:r>
              <a:rPr lang="en-US" sz="2800" dirty="0"/>
              <a:t>RBC Membership - Qualifications and Considerations </a:t>
            </a:r>
          </a:p>
        </p:txBody>
      </p:sp>
      <p:sp>
        <p:nvSpPr>
          <p:cNvPr id="4" name="TextBox 3"/>
          <p:cNvSpPr txBox="1"/>
          <p:nvPr/>
        </p:nvSpPr>
        <p:spPr>
          <a:xfrm>
            <a:off x="377020" y="914210"/>
            <a:ext cx="8428026" cy="4370427"/>
          </a:xfrm>
          <a:prstGeom prst="rect">
            <a:avLst/>
          </a:prstGeom>
          <a:noFill/>
        </p:spPr>
        <p:txBody>
          <a:bodyPr wrap="square" rtlCol="0">
            <a:spAutoFit/>
          </a:bodyPr>
          <a:lstStyle/>
          <a:p>
            <a:r>
              <a:rPr lang="en-US" sz="2800" dirty="0"/>
              <a:t>SCDNR appointments based on the following criteria:</a:t>
            </a:r>
          </a:p>
          <a:p>
            <a:endParaRPr lang="en-US" sz="600" dirty="0"/>
          </a:p>
          <a:p>
            <a:pPr marL="742950" lvl="1" indent="-285750">
              <a:buFont typeface="Arial" panose="020B0604020202020204" pitchFamily="34" charset="0"/>
              <a:buChar char="•"/>
            </a:pPr>
            <a:r>
              <a:rPr lang="en-US" sz="2400" dirty="0"/>
              <a:t>Applicant’s credentials</a:t>
            </a:r>
          </a:p>
          <a:p>
            <a:pPr marL="742950" lvl="1" indent="-285750">
              <a:buFont typeface="Arial" panose="020B0604020202020204" pitchFamily="34" charset="0"/>
              <a:buChar char="•"/>
            </a:pPr>
            <a:endParaRPr lang="en-US" sz="600" dirty="0"/>
          </a:p>
          <a:p>
            <a:pPr marL="1200150" lvl="2" indent="-285750">
              <a:buFont typeface="Arial" panose="020B0604020202020204" pitchFamily="34" charset="0"/>
              <a:buChar char="•"/>
            </a:pPr>
            <a:r>
              <a:rPr lang="en-US" sz="2000" dirty="0"/>
              <a:t>Knowledgeable and experienced in their interest category.</a:t>
            </a:r>
          </a:p>
          <a:p>
            <a:pPr marL="1200150" lvl="2" indent="-285750">
              <a:buFont typeface="Arial" panose="020B0604020202020204" pitchFamily="34" charset="0"/>
              <a:buChar char="•"/>
            </a:pPr>
            <a:r>
              <a:rPr lang="en-US" sz="2000" dirty="0"/>
              <a:t>Must either reside, work or officially represent an entity having a significant water resource interest in the basin.</a:t>
            </a:r>
          </a:p>
          <a:p>
            <a:pPr marL="1200150" lvl="2" indent="-285750">
              <a:buFont typeface="Arial" panose="020B0604020202020204" pitchFamily="34" charset="0"/>
              <a:buChar char="•"/>
            </a:pPr>
            <a:r>
              <a:rPr lang="en-US" sz="2000" dirty="0"/>
              <a:t>Additional qualifiers – membership on the State Drought Response Committee, for example.</a:t>
            </a:r>
            <a:endParaRPr lang="en-US" sz="2400" dirty="0"/>
          </a:p>
          <a:p>
            <a:pPr marL="742950" lvl="1" indent="-285750">
              <a:buFont typeface="Arial" panose="020B0604020202020204" pitchFamily="34" charset="0"/>
              <a:buChar char="•"/>
            </a:pPr>
            <a:endParaRPr lang="en-US" sz="600" dirty="0"/>
          </a:p>
          <a:p>
            <a:pPr marL="742950" lvl="1" indent="-285750">
              <a:buFont typeface="Arial" panose="020B0604020202020204" pitchFamily="34" charset="0"/>
              <a:buChar char="•"/>
            </a:pPr>
            <a:r>
              <a:rPr lang="en-US" sz="2400" dirty="0"/>
              <a:t>Recommendations and endorsements submitted by various interest groups or organizations.</a:t>
            </a:r>
          </a:p>
          <a:p>
            <a:pPr marL="742950" lvl="1" indent="-285750">
              <a:buFont typeface="Arial" panose="020B0604020202020204" pitchFamily="34" charset="0"/>
              <a:buChar char="•"/>
            </a:pPr>
            <a:endParaRPr lang="en-US" sz="600" dirty="0"/>
          </a:p>
          <a:p>
            <a:pPr marL="742950" lvl="1" indent="-285750">
              <a:buFont typeface="Arial" panose="020B0604020202020204" pitchFamily="34" charset="0"/>
              <a:buChar char="•"/>
            </a:pPr>
            <a:r>
              <a:rPr lang="en-US" sz="2400" dirty="0"/>
              <a:t>Geographic Diversity.</a:t>
            </a:r>
            <a:endParaRPr lang="en-US" sz="2000" dirty="0"/>
          </a:p>
          <a:p>
            <a:pPr marL="742950" lvl="1" indent="-285750">
              <a:buFont typeface="Arial" panose="020B0604020202020204" pitchFamily="34" charset="0"/>
              <a:buChar char="•"/>
            </a:pPr>
            <a:endParaRPr lang="en-US" sz="600" dirty="0"/>
          </a:p>
          <a:p>
            <a:pPr marL="742950" lvl="1" indent="-285750">
              <a:buFont typeface="Arial" panose="020B0604020202020204" pitchFamily="34" charset="0"/>
              <a:buChar char="•"/>
            </a:pPr>
            <a:r>
              <a:rPr lang="en-US" sz="2400" dirty="0"/>
              <a:t>PPAC recommendations.</a:t>
            </a:r>
            <a:endParaRPr lang="en-US" sz="2000" dirty="0"/>
          </a:p>
        </p:txBody>
      </p:sp>
      <p:sp>
        <p:nvSpPr>
          <p:cNvPr id="3" name="TextBox 2"/>
          <p:cNvSpPr txBox="1"/>
          <p:nvPr/>
        </p:nvSpPr>
        <p:spPr>
          <a:xfrm>
            <a:off x="-624052" y="5383665"/>
            <a:ext cx="10468303" cy="1077218"/>
          </a:xfrm>
          <a:prstGeom prst="rect">
            <a:avLst/>
          </a:prstGeom>
          <a:noFill/>
        </p:spPr>
        <p:txBody>
          <a:bodyPr wrap="square" rtlCol="0">
            <a:spAutoFit/>
          </a:bodyPr>
          <a:lstStyle/>
          <a:p>
            <a:pPr algn="ctr"/>
            <a:r>
              <a:rPr lang="en-US" sz="3200" b="1" i="1" dirty="0"/>
              <a:t>SCDNR appointments will strive </a:t>
            </a:r>
          </a:p>
          <a:p>
            <a:pPr algn="ctr"/>
            <a:r>
              <a:rPr lang="en-US" sz="3200" b="1" i="1" dirty="0"/>
              <a:t>for a balanced representation</a:t>
            </a:r>
          </a:p>
        </p:txBody>
      </p:sp>
    </p:spTree>
    <p:extLst>
      <p:ext uri="{BB962C8B-B14F-4D97-AF65-F5344CB8AC3E}">
        <p14:creationId xmlns:p14="http://schemas.microsoft.com/office/powerpoint/2010/main" val="131196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fade">
                                      <p:cBhvr>
                                        <p:cTn id="33" dur="500"/>
                                        <p:tgtEl>
                                          <p:spTgt spid="4">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2" end="12"/>
                                            </p:txEl>
                                          </p:spTgt>
                                        </p:tgtEl>
                                        <p:attrNameLst>
                                          <p:attrName>style.visibility</p:attrName>
                                        </p:attrNameLst>
                                      </p:cBhvr>
                                      <p:to>
                                        <p:strVal val="visible"/>
                                      </p:to>
                                    </p:set>
                                    <p:animEffect transition="in" filter="fade">
                                      <p:cBhvr>
                                        <p:cTn id="38" dur="500"/>
                                        <p:tgtEl>
                                          <p:spTgt spid="4">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p:cTn id="4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
                                            <p:txEl>
                                              <p:pRg st="0" end="0"/>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 calcmode="lin" valueType="num">
                                      <p:cBhvr>
                                        <p:cTn id="4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5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A7858-886C-4776-9D4A-FCF012C89767}"/>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B64336A-7298-4C3F-966D-144C79B1C60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DNR logo.png">
            <a:extLst>
              <a:ext uri="{FF2B5EF4-FFF2-40B4-BE49-F238E27FC236}">
                <a16:creationId xmlns:a16="http://schemas.microsoft.com/office/drawing/2014/main" id="{4093A896-7AE6-4CC5-81E8-1F17D5FA4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extBox 1"/>
          <p:cNvSpPr txBox="1"/>
          <p:nvPr/>
        </p:nvSpPr>
        <p:spPr>
          <a:xfrm>
            <a:off x="623704" y="48063"/>
            <a:ext cx="7885308" cy="584775"/>
          </a:xfrm>
          <a:prstGeom prst="rect">
            <a:avLst/>
          </a:prstGeom>
          <a:noFill/>
        </p:spPr>
        <p:txBody>
          <a:bodyPr wrap="square" rtlCol="0">
            <a:spAutoFit/>
          </a:bodyPr>
          <a:lstStyle/>
          <a:p>
            <a:r>
              <a:rPr lang="en-US" sz="3200" dirty="0"/>
              <a:t>Broad River Basin Council Application Process</a:t>
            </a:r>
          </a:p>
        </p:txBody>
      </p:sp>
      <p:sp>
        <p:nvSpPr>
          <p:cNvPr id="3" name="TextBox 2"/>
          <p:cNvSpPr txBox="1"/>
          <p:nvPr/>
        </p:nvSpPr>
        <p:spPr>
          <a:xfrm>
            <a:off x="-457201" y="2090172"/>
            <a:ext cx="4733925" cy="2677656"/>
          </a:xfrm>
          <a:prstGeom prst="rect">
            <a:avLst/>
          </a:prstGeom>
          <a:noFill/>
        </p:spPr>
        <p:txBody>
          <a:bodyPr wrap="square" rtlCol="0">
            <a:spAutoFit/>
          </a:bodyPr>
          <a:lstStyle/>
          <a:p>
            <a:pPr lvl="3" algn="ctr"/>
            <a:r>
              <a:rPr lang="en-US" sz="2800" b="1" i="1" dirty="0"/>
              <a:t>Applicants should carefully consider the time commitment and workload required to an RBC member</a:t>
            </a:r>
          </a:p>
        </p:txBody>
      </p:sp>
      <p:sp>
        <p:nvSpPr>
          <p:cNvPr id="4" name="Rectangle 3"/>
          <p:cNvSpPr/>
          <p:nvPr/>
        </p:nvSpPr>
        <p:spPr>
          <a:xfrm>
            <a:off x="3991896" y="5815199"/>
            <a:ext cx="4971590" cy="830997"/>
          </a:xfrm>
          <a:prstGeom prst="rect">
            <a:avLst/>
          </a:prstGeom>
        </p:spPr>
        <p:txBody>
          <a:bodyPr wrap="square">
            <a:spAutoFit/>
          </a:bodyPr>
          <a:lstStyle/>
          <a:p>
            <a:pPr lvl="1" algn="ctr"/>
            <a:r>
              <a:rPr lang="en-US" sz="2400" dirty="0">
                <a:hlinkClick r:id="rId3"/>
              </a:rPr>
              <a:t>http://hydrology.dnr.sc.gov/broad-basin-planning.html</a:t>
            </a:r>
            <a:endParaRPr lang="en-US" sz="2400" dirty="0"/>
          </a:p>
        </p:txBody>
      </p:sp>
      <p:pic>
        <p:nvPicPr>
          <p:cNvPr id="13" name="Picture 12" descr="Table&#10;&#10;Description automatically generated">
            <a:extLst>
              <a:ext uri="{FF2B5EF4-FFF2-40B4-BE49-F238E27FC236}">
                <a16:creationId xmlns:a16="http://schemas.microsoft.com/office/drawing/2014/main" id="{9EB7F11B-5027-44F3-891B-28606325C2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06" t="2557" r="5008" b="5606"/>
          <a:stretch/>
        </p:blipFill>
        <p:spPr>
          <a:xfrm>
            <a:off x="5034578" y="918312"/>
            <a:ext cx="3722147" cy="4905129"/>
          </a:xfrm>
          <a:prstGeom prst="rect">
            <a:avLst/>
          </a:prstGeom>
          <a:ln>
            <a:solidFill>
              <a:schemeClr val="tx1"/>
            </a:solidFill>
          </a:ln>
        </p:spPr>
      </p:pic>
    </p:spTree>
    <p:extLst>
      <p:ext uri="{BB962C8B-B14F-4D97-AF65-F5344CB8AC3E}">
        <p14:creationId xmlns:p14="http://schemas.microsoft.com/office/powerpoint/2010/main" val="68167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
            <a:ext cx="9144000" cy="6938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693812"/>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74857" y="100601"/>
            <a:ext cx="8884765" cy="523220"/>
          </a:xfrm>
          <a:prstGeom prst="rect">
            <a:avLst/>
          </a:prstGeom>
          <a:noFill/>
        </p:spPr>
        <p:txBody>
          <a:bodyPr wrap="square" rtlCol="0">
            <a:spAutoFit/>
          </a:bodyPr>
          <a:lstStyle/>
          <a:p>
            <a:pPr algn="ctr"/>
            <a:r>
              <a:rPr lang="en-US" sz="2800" dirty="0"/>
              <a:t>RBC Membership - Terms and Commitment Considerations</a:t>
            </a:r>
          </a:p>
        </p:txBody>
      </p:sp>
      <p:sp>
        <p:nvSpPr>
          <p:cNvPr id="8" name="Rectangle 7"/>
          <p:cNvSpPr/>
          <p:nvPr/>
        </p:nvSpPr>
        <p:spPr>
          <a:xfrm>
            <a:off x="533393" y="1129807"/>
            <a:ext cx="8216271" cy="5155257"/>
          </a:xfrm>
          <a:prstGeom prst="rect">
            <a:avLst/>
          </a:prstGeom>
        </p:spPr>
        <p:txBody>
          <a:bodyPr wrap="square">
            <a:spAutoFit/>
          </a:bodyPr>
          <a:lstStyle/>
          <a:p>
            <a:pPr marL="285750" indent="-285750">
              <a:buFont typeface="Arial" panose="020B0604020202020204" pitchFamily="34" charset="0"/>
              <a:buChar char="•"/>
            </a:pPr>
            <a:r>
              <a:rPr lang="en-US" sz="2800" dirty="0"/>
              <a:t>Initial terms are 2, 3 or 4 years.</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800" dirty="0"/>
              <a:t>Subsequent terms of 3 years (each additional term subject to SCDNR approval).</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800" dirty="0"/>
              <a:t>RBC members can serve up to 3 consecutive terms.</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800" dirty="0"/>
              <a:t>Considerations for RBC applicants:</a:t>
            </a:r>
          </a:p>
          <a:p>
            <a:pPr marL="800100" lvl="1" indent="-342900">
              <a:buFont typeface="Arial" panose="020B0604020202020204" pitchFamily="34" charset="0"/>
              <a:buChar char="•"/>
            </a:pPr>
            <a:r>
              <a:rPr lang="en-US" sz="2400" dirty="0"/>
              <a:t>Multi-year commitment.</a:t>
            </a:r>
          </a:p>
          <a:p>
            <a:pPr marL="800100" lvl="1" indent="-342900">
              <a:buFont typeface="Arial" panose="020B0604020202020204" pitchFamily="34" charset="0"/>
              <a:buChar char="•"/>
            </a:pPr>
            <a:r>
              <a:rPr lang="en-US" sz="2400" dirty="0"/>
              <a:t>Monthly meetings – in person!</a:t>
            </a:r>
          </a:p>
          <a:p>
            <a:pPr marL="800100" lvl="1" indent="-342900">
              <a:buFont typeface="Arial" panose="020B0604020202020204" pitchFamily="34" charset="0"/>
              <a:buChar char="•"/>
            </a:pPr>
            <a:r>
              <a:rPr lang="en-US" sz="2400" dirty="0"/>
              <a:t>Subcommittee meetings.</a:t>
            </a:r>
          </a:p>
          <a:p>
            <a:pPr marL="800100" lvl="1" indent="-342900">
              <a:buFont typeface="Arial" panose="020B0604020202020204" pitchFamily="34" charset="0"/>
              <a:buChar char="•"/>
            </a:pPr>
            <a:r>
              <a:rPr lang="en-US" sz="2400" dirty="0"/>
              <a:t>Review of various technical reports and other documents.</a:t>
            </a:r>
          </a:p>
          <a:p>
            <a:pPr marL="800100" lvl="1" indent="-342900">
              <a:buFont typeface="Arial" panose="020B0604020202020204" pitchFamily="34" charset="0"/>
              <a:buChar char="•"/>
            </a:pPr>
            <a:r>
              <a:rPr lang="en-US" sz="2400" dirty="0"/>
              <a:t>Help write and review River Basin Plan.</a:t>
            </a:r>
          </a:p>
          <a:p>
            <a:pPr marL="800100" lvl="1" indent="-342900">
              <a:buFont typeface="Arial" panose="020B0604020202020204" pitchFamily="34" charset="0"/>
              <a:buChar char="•"/>
            </a:pPr>
            <a:r>
              <a:rPr lang="en-US" sz="2400" dirty="0"/>
              <a:t>Annual meetings between iterations of River Basin Plan (possibly higher frequency).</a:t>
            </a:r>
            <a:endParaRPr lang="en-US" sz="2800" dirty="0"/>
          </a:p>
        </p:txBody>
      </p:sp>
      <p:pic>
        <p:nvPicPr>
          <p:cNvPr id="9" name="Picture 8" descr="DNR logo.png">
            <a:extLst>
              <a:ext uri="{FF2B5EF4-FFF2-40B4-BE49-F238E27FC236}">
                <a16:creationId xmlns:a16="http://schemas.microsoft.com/office/drawing/2014/main" id="{3427F871-53D8-45CF-B598-50D024C79B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8951" y="33255"/>
            <a:ext cx="631824" cy="631824"/>
          </a:xfrm>
          <a:prstGeom prst="rect">
            <a:avLst/>
          </a:prstGeom>
        </p:spPr>
      </p:pic>
    </p:spTree>
    <p:extLst>
      <p:ext uri="{BB962C8B-B14F-4D97-AF65-F5344CB8AC3E}">
        <p14:creationId xmlns:p14="http://schemas.microsoft.com/office/powerpoint/2010/main" val="14306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Effect transition="in" filter="fade">
                                      <p:cBhvr>
                                        <p:cTn id="25" dur="500"/>
                                        <p:tgtEl>
                                          <p:spTgt spid="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0" end="10"/>
                                            </p:txEl>
                                          </p:spTgt>
                                        </p:tgtEl>
                                        <p:attrNameLst>
                                          <p:attrName>style.visibility</p:attrName>
                                        </p:attrNameLst>
                                      </p:cBhvr>
                                      <p:to>
                                        <p:strVal val="visible"/>
                                      </p:to>
                                    </p:set>
                                    <p:animEffect transition="in" filter="fade">
                                      <p:cBhvr>
                                        <p:cTn id="34" dur="500"/>
                                        <p:tgtEl>
                                          <p:spTgt spid="8">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animEffect transition="in" filter="fade">
                                      <p:cBhvr>
                                        <p:cTn id="37" dur="500"/>
                                        <p:tgtEl>
                                          <p:spTgt spid="8">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animEffect transition="in" filter="fade">
                                      <p:cBhvr>
                                        <p:cTn id="40"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75BC68D-54AF-4512-BABD-168684008DA0}"/>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A5F1F7-2E63-42A4-9B17-4F9D147E53B2}"/>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4A255509-AF52-4F5E-8BF2-87AD6150CD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extBox 1"/>
          <p:cNvSpPr txBox="1"/>
          <p:nvPr/>
        </p:nvSpPr>
        <p:spPr>
          <a:xfrm>
            <a:off x="1043008" y="102621"/>
            <a:ext cx="6987644" cy="523220"/>
          </a:xfrm>
          <a:prstGeom prst="rect">
            <a:avLst/>
          </a:prstGeom>
          <a:noFill/>
        </p:spPr>
        <p:txBody>
          <a:bodyPr wrap="square" rtlCol="0">
            <a:spAutoFit/>
          </a:bodyPr>
          <a:lstStyle/>
          <a:p>
            <a:r>
              <a:rPr lang="en-US" sz="2800" dirty="0"/>
              <a:t>Broad River Basin Council Application Process</a:t>
            </a:r>
          </a:p>
        </p:txBody>
      </p:sp>
      <p:sp>
        <p:nvSpPr>
          <p:cNvPr id="3" name="TextBox 2"/>
          <p:cNvSpPr txBox="1"/>
          <p:nvPr/>
        </p:nvSpPr>
        <p:spPr>
          <a:xfrm>
            <a:off x="-180514" y="1216817"/>
            <a:ext cx="9144000" cy="5283498"/>
          </a:xfrm>
          <a:prstGeom prst="rect">
            <a:avLst/>
          </a:prstGeom>
          <a:noFill/>
        </p:spPr>
        <p:txBody>
          <a:bodyPr wrap="square" rtlCol="0">
            <a:spAutoFit/>
          </a:bodyPr>
          <a:lstStyle/>
          <a:p>
            <a:pPr marL="747713" lvl="1" indent="-290513">
              <a:buFont typeface="Arial" panose="020B0604020202020204" pitchFamily="34" charset="0"/>
              <a:buChar char="•"/>
            </a:pPr>
            <a:r>
              <a:rPr lang="en-US" sz="2800" dirty="0"/>
              <a:t>Application period: </a:t>
            </a:r>
            <a:r>
              <a:rPr lang="en-US" sz="2800" b="1" dirty="0"/>
              <a:t>November 8</a:t>
            </a:r>
            <a:r>
              <a:rPr lang="en-US" sz="2800" b="1" baseline="30000" dirty="0"/>
              <a:t>th</a:t>
            </a:r>
            <a:r>
              <a:rPr lang="en-US" sz="2800" b="1" dirty="0"/>
              <a:t> – December 31</a:t>
            </a:r>
            <a:r>
              <a:rPr lang="en-US" sz="2800" b="1" baseline="30000" dirty="0"/>
              <a:t>st</a:t>
            </a:r>
          </a:p>
          <a:p>
            <a:pPr marL="747713" lvl="1" indent="-290513">
              <a:buFont typeface="Arial" panose="020B0604020202020204" pitchFamily="34" charset="0"/>
              <a:buChar char="•"/>
            </a:pPr>
            <a:endParaRPr lang="en-US" sz="800" b="1" baseline="30000" dirty="0"/>
          </a:p>
          <a:p>
            <a:pPr lvl="1"/>
            <a:endParaRPr lang="en-US" sz="800" b="1" dirty="0"/>
          </a:p>
          <a:p>
            <a:pPr marL="742950" lvl="1" indent="-285750">
              <a:buFont typeface="Arial" panose="020B0604020202020204" pitchFamily="34" charset="0"/>
              <a:buChar char="•"/>
            </a:pPr>
            <a:r>
              <a:rPr lang="en-US" sz="2800" dirty="0"/>
              <a:t>Application forms available on SCDNR website:</a:t>
            </a:r>
          </a:p>
          <a:p>
            <a:pPr marL="742950" lvl="1" indent="-285750">
              <a:buFont typeface="Arial" panose="020B0604020202020204" pitchFamily="34" charset="0"/>
              <a:buChar char="•"/>
            </a:pPr>
            <a:endParaRPr lang="en-US" sz="800" dirty="0"/>
          </a:p>
          <a:p>
            <a:pPr lvl="1"/>
            <a:r>
              <a:rPr lang="en-US" sz="2800" b="1" dirty="0">
                <a:hlinkClick r:id="rId4"/>
              </a:rPr>
              <a:t>http://hydrology.dnr.sc.gov/broad-basin-planning.html</a:t>
            </a:r>
            <a:endParaRPr lang="en-US" sz="2800" b="1" dirty="0"/>
          </a:p>
          <a:p>
            <a:pPr lvl="1"/>
            <a:endParaRPr lang="en-US" sz="800" dirty="0"/>
          </a:p>
          <a:p>
            <a:pPr marL="742950" lvl="1" indent="-285750">
              <a:buFont typeface="Arial" panose="020B0604020202020204" pitchFamily="34" charset="0"/>
              <a:buChar char="•"/>
            </a:pPr>
            <a:r>
              <a:rPr lang="en-US" sz="2800" dirty="0"/>
              <a:t>Application forms and recommendations should be sent to </a:t>
            </a:r>
            <a:r>
              <a:rPr lang="en-US" sz="2800" i="1" dirty="0"/>
              <a:t>Ken Rentiers </a:t>
            </a:r>
            <a:r>
              <a:rPr lang="en-US" sz="2800" dirty="0"/>
              <a:t>(see application for contact information)</a:t>
            </a:r>
          </a:p>
          <a:p>
            <a:pPr marL="800100" lvl="1" indent="-342900">
              <a:buFont typeface="Arial" panose="020B0604020202020204" pitchFamily="34" charset="0"/>
              <a:buChar char="•"/>
            </a:pPr>
            <a:endParaRPr lang="en-US" sz="800" dirty="0"/>
          </a:p>
          <a:p>
            <a:pPr marL="800100" lvl="1" indent="-342900">
              <a:buFont typeface="Arial" panose="020B0604020202020204" pitchFamily="34" charset="0"/>
              <a:buChar char="•"/>
            </a:pPr>
            <a:r>
              <a:rPr lang="en-US" sz="2800" dirty="0"/>
              <a:t>Application review period: </a:t>
            </a:r>
            <a:r>
              <a:rPr lang="en-US" sz="2800" b="1" dirty="0"/>
              <a:t>January 2</a:t>
            </a:r>
            <a:r>
              <a:rPr lang="en-US" sz="2800" b="1" baseline="30000" dirty="0"/>
              <a:t>nd</a:t>
            </a:r>
            <a:r>
              <a:rPr lang="en-US" sz="2800" b="1" dirty="0"/>
              <a:t> – January 31</a:t>
            </a:r>
            <a:r>
              <a:rPr lang="en-US" sz="2800" b="1" baseline="30000" dirty="0"/>
              <a:t>st</a:t>
            </a:r>
            <a:r>
              <a:rPr lang="en-US" sz="2800" b="1" dirty="0"/>
              <a:t> </a:t>
            </a:r>
          </a:p>
          <a:p>
            <a:pPr marL="1257300" lvl="2" indent="-342900">
              <a:buFont typeface="Arial" panose="020B0604020202020204" pitchFamily="34" charset="0"/>
              <a:buChar char="•"/>
            </a:pPr>
            <a:r>
              <a:rPr lang="en-US" sz="2400" b="1" dirty="0"/>
              <a:t>PPAC will review applications and make recommendations to SCDNR</a:t>
            </a:r>
          </a:p>
          <a:p>
            <a:pPr lvl="2"/>
            <a:endParaRPr lang="en-US" sz="800" b="1" dirty="0"/>
          </a:p>
          <a:p>
            <a:pPr marL="800100" lvl="1" indent="-342900">
              <a:buFont typeface="Arial" panose="020B0604020202020204" pitchFamily="34" charset="0"/>
              <a:buChar char="•"/>
            </a:pPr>
            <a:r>
              <a:rPr lang="en-US" sz="2800" dirty="0"/>
              <a:t>Final selection and notification by </a:t>
            </a:r>
            <a:r>
              <a:rPr lang="en-US" sz="2800" b="1" dirty="0"/>
              <a:t>January 31</a:t>
            </a:r>
            <a:r>
              <a:rPr lang="en-US" sz="2800" b="1" baseline="30000" dirty="0"/>
              <a:t>st</a:t>
            </a:r>
            <a:endParaRPr lang="en-US" sz="2800" b="1" dirty="0"/>
          </a:p>
          <a:p>
            <a:pPr lvl="3"/>
            <a:endParaRPr lang="en-US" sz="2400" dirty="0"/>
          </a:p>
          <a:p>
            <a:pPr marL="1657350" lvl="3"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3474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D74366-A99E-4A00-8271-F5D41A112A7C}"/>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DA6211-10D6-4767-9785-2EE0D2FADB64}"/>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DNR logo.png">
            <a:extLst>
              <a:ext uri="{FF2B5EF4-FFF2-40B4-BE49-F238E27FC236}">
                <a16:creationId xmlns:a16="http://schemas.microsoft.com/office/drawing/2014/main" id="{60913801-EC27-4B51-B01C-3068306BC7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Rectangle 1"/>
          <p:cNvSpPr/>
          <p:nvPr/>
        </p:nvSpPr>
        <p:spPr>
          <a:xfrm>
            <a:off x="0" y="72445"/>
            <a:ext cx="8862407" cy="584775"/>
          </a:xfrm>
          <a:prstGeom prst="rect">
            <a:avLst/>
          </a:prstGeom>
        </p:spPr>
        <p:txBody>
          <a:bodyPr wrap="square">
            <a:spAutoFit/>
          </a:bodyPr>
          <a:lstStyle/>
          <a:p>
            <a:pPr marL="169069" indent="-169069"/>
            <a:r>
              <a:rPr lang="en-US" sz="3200" dirty="0">
                <a:solidFill>
                  <a:prstClr val="black"/>
                </a:solidFill>
                <a:latin typeface="Calibri" panose="020F0502020204030204" pitchFamily="34" charset="0"/>
              </a:rPr>
              <a:t>Stakeholder and Public Participation Opportunities</a:t>
            </a:r>
          </a:p>
        </p:txBody>
      </p:sp>
      <p:sp>
        <p:nvSpPr>
          <p:cNvPr id="7" name="TextBox 6"/>
          <p:cNvSpPr txBox="1"/>
          <p:nvPr/>
        </p:nvSpPr>
        <p:spPr>
          <a:xfrm>
            <a:off x="625837" y="1365665"/>
            <a:ext cx="8862407" cy="4416594"/>
          </a:xfrm>
          <a:prstGeom prst="rect">
            <a:avLst/>
          </a:prstGeom>
          <a:noFill/>
        </p:spPr>
        <p:txBody>
          <a:bodyPr wrap="square" rtlCol="0">
            <a:spAutoFit/>
          </a:bodyPr>
          <a:lstStyle/>
          <a:p>
            <a:pPr marL="290513" indent="-290513">
              <a:buFont typeface="Arial" panose="020B0604020202020204" pitchFamily="34" charset="0"/>
              <a:buChar char="•"/>
            </a:pPr>
            <a:r>
              <a:rPr lang="en-US" sz="2800" dirty="0"/>
              <a:t>Guidelines for stakeholder and public participation described in Section 3.7 of Planning Framework.</a:t>
            </a:r>
          </a:p>
          <a:p>
            <a:pPr marL="342900" indent="-342900">
              <a:buFont typeface="Arial" panose="020B0604020202020204" pitchFamily="34" charset="0"/>
              <a:buChar char="•"/>
            </a:pPr>
            <a:endParaRPr lang="en-US" sz="700" dirty="0"/>
          </a:p>
          <a:p>
            <a:pPr marL="285750" indent="-285750">
              <a:buFont typeface="Arial" panose="020B0604020202020204" pitchFamily="34" charset="0"/>
              <a:buChar char="•"/>
            </a:pPr>
            <a:r>
              <a:rPr lang="en-US" sz="2800" dirty="0"/>
              <a:t>Public meetings (3 to 4 per basin):</a:t>
            </a:r>
          </a:p>
          <a:p>
            <a:pPr marL="742950" lvl="1" indent="-285750">
              <a:buFont typeface="Arial" panose="020B0604020202020204" pitchFamily="34" charset="0"/>
              <a:buChar char="•"/>
            </a:pPr>
            <a:r>
              <a:rPr lang="en-US" sz="2400" dirty="0"/>
              <a:t>Prior to first RBC meeting – “kickoff” meeting(s)</a:t>
            </a:r>
          </a:p>
          <a:p>
            <a:pPr marL="742950" lvl="1" indent="-285750">
              <a:buFont typeface="Arial" panose="020B0604020202020204" pitchFamily="34" charset="0"/>
              <a:buChar char="•"/>
            </a:pPr>
            <a:r>
              <a:rPr lang="en-US" sz="2400" dirty="0"/>
              <a:t>After draft River Basin Plan is released</a:t>
            </a:r>
          </a:p>
          <a:p>
            <a:pPr marL="742950" lvl="1" indent="-285750">
              <a:buFont typeface="Arial" panose="020B0604020202020204" pitchFamily="34" charset="0"/>
              <a:buChar char="•"/>
            </a:pPr>
            <a:r>
              <a:rPr lang="en-US" sz="2400" dirty="0"/>
              <a:t>After final River Basin Plan is released</a:t>
            </a:r>
          </a:p>
          <a:p>
            <a:endParaRPr lang="en-US" sz="700" dirty="0"/>
          </a:p>
          <a:p>
            <a:pPr marL="285750" indent="-285750">
              <a:buFont typeface="Arial" panose="020B0604020202020204" pitchFamily="34" charset="0"/>
              <a:buChar char="•"/>
            </a:pPr>
            <a:r>
              <a:rPr lang="en-US" sz="2800" dirty="0"/>
              <a:t>Draft River Basin Plan Public Review Period (30 days).</a:t>
            </a:r>
          </a:p>
          <a:p>
            <a:endParaRPr lang="en-US" sz="700" dirty="0"/>
          </a:p>
          <a:p>
            <a:pPr marL="285750" indent="-285750">
              <a:buFont typeface="Arial" panose="020B0604020202020204" pitchFamily="34" charset="0"/>
              <a:buChar char="•"/>
            </a:pPr>
            <a:r>
              <a:rPr lang="en-US" sz="2800" dirty="0"/>
              <a:t>RBC Meetings:</a:t>
            </a:r>
          </a:p>
          <a:p>
            <a:pPr marL="742950" lvl="1" indent="-285750">
              <a:buFont typeface="Arial" panose="020B0604020202020204" pitchFamily="34" charset="0"/>
              <a:buChar char="•"/>
            </a:pPr>
            <a:r>
              <a:rPr lang="en-US" sz="2400" dirty="0"/>
              <a:t>Open to the public</a:t>
            </a:r>
          </a:p>
          <a:p>
            <a:pPr marL="742950" lvl="1" indent="-285750">
              <a:buFont typeface="Arial" panose="020B0604020202020204" pitchFamily="34" charset="0"/>
              <a:buChar char="•"/>
            </a:pPr>
            <a:r>
              <a:rPr lang="en-US" sz="2400" dirty="0"/>
              <a:t>Each meeting will include public comment period</a:t>
            </a:r>
          </a:p>
        </p:txBody>
      </p:sp>
    </p:spTree>
    <p:extLst>
      <p:ext uri="{BB962C8B-B14F-4D97-AF65-F5344CB8AC3E}">
        <p14:creationId xmlns:p14="http://schemas.microsoft.com/office/powerpoint/2010/main" val="86315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0" end="10"/>
                                            </p:txEl>
                                          </p:spTgt>
                                        </p:tgtEl>
                                        <p:attrNameLst>
                                          <p:attrName>style.visibility</p:attrName>
                                        </p:attrNameLst>
                                      </p:cBhvr>
                                      <p:to>
                                        <p:strVal val="visible"/>
                                      </p:to>
                                    </p:set>
                                    <p:animEffect transition="in" filter="fade">
                                      <p:cBhvr>
                                        <p:cTn id="34" dur="500"/>
                                        <p:tgtEl>
                                          <p:spTgt spid="7">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animEffect transition="in" filter="fade">
                                      <p:cBhvr>
                                        <p:cTn id="3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343DEB-7205-459B-8722-ADA340F3F3F0}"/>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A9E3F572-6E9B-4B45-94CC-4B19EC7AD4D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DNR logo.png">
            <a:extLst>
              <a:ext uri="{FF2B5EF4-FFF2-40B4-BE49-F238E27FC236}">
                <a16:creationId xmlns:a16="http://schemas.microsoft.com/office/drawing/2014/main" id="{C4CD2217-E290-4A9F-B559-96C824C78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5" name="TextBox 4"/>
          <p:cNvSpPr txBox="1"/>
          <p:nvPr/>
        </p:nvSpPr>
        <p:spPr>
          <a:xfrm>
            <a:off x="4356848" y="794679"/>
            <a:ext cx="4700337" cy="2000548"/>
          </a:xfrm>
          <a:prstGeom prst="rect">
            <a:avLst/>
          </a:prstGeom>
          <a:noFill/>
        </p:spPr>
        <p:txBody>
          <a:bodyPr wrap="square" rtlCol="0">
            <a:spAutoFit/>
          </a:bodyPr>
          <a:lstStyle/>
          <a:p>
            <a:r>
              <a:rPr lang="en-US" sz="2400" dirty="0"/>
              <a:t>      Site will host:</a:t>
            </a:r>
          </a:p>
          <a:p>
            <a:pPr marL="800100" lvl="1" indent="-342900">
              <a:buFont typeface="Arial" panose="020B0604020202020204" pitchFamily="34" charset="0"/>
              <a:buChar char="•"/>
            </a:pPr>
            <a:r>
              <a:rPr lang="en-US" sz="2000" dirty="0"/>
              <a:t>Announcements/Calendar of Events</a:t>
            </a:r>
          </a:p>
          <a:p>
            <a:pPr marL="800100" lvl="1" indent="-342900">
              <a:buFont typeface="Arial" panose="020B0604020202020204" pitchFamily="34" charset="0"/>
              <a:buChar char="•"/>
            </a:pPr>
            <a:r>
              <a:rPr lang="en-US" sz="2000" dirty="0"/>
              <a:t>Access to water planning documents (Planning Framework/technical reports)</a:t>
            </a:r>
          </a:p>
          <a:p>
            <a:pPr marL="800100" lvl="1" indent="-342900">
              <a:buFont typeface="Arial" panose="020B0604020202020204" pitchFamily="34" charset="0"/>
              <a:buChar char="•"/>
            </a:pPr>
            <a:r>
              <a:rPr lang="en-US" sz="2000" dirty="0"/>
              <a:t>RBC meeting materials/agendas</a:t>
            </a:r>
          </a:p>
        </p:txBody>
      </p:sp>
      <p:sp>
        <p:nvSpPr>
          <p:cNvPr id="8" name="Rectangle 7"/>
          <p:cNvSpPr/>
          <p:nvPr/>
        </p:nvSpPr>
        <p:spPr>
          <a:xfrm>
            <a:off x="404516" y="4186713"/>
            <a:ext cx="3772656" cy="707886"/>
          </a:xfrm>
          <a:prstGeom prst="rect">
            <a:avLst/>
          </a:prstGeom>
        </p:spPr>
        <p:txBody>
          <a:bodyPr wrap="square">
            <a:spAutoFit/>
          </a:bodyPr>
          <a:lstStyle/>
          <a:p>
            <a:pPr algn="ctr"/>
            <a:r>
              <a:rPr lang="en-US" sz="2000" dirty="0">
                <a:hlinkClick r:id="rId3"/>
              </a:rPr>
              <a:t>http://hydrology.dnr.sc.gov/water-planning.html</a:t>
            </a:r>
            <a:endParaRPr lang="en-US" sz="2000" dirty="0"/>
          </a:p>
        </p:txBody>
      </p:sp>
      <p:sp>
        <p:nvSpPr>
          <p:cNvPr id="9" name="Rectangle 8"/>
          <p:cNvSpPr/>
          <p:nvPr/>
        </p:nvSpPr>
        <p:spPr>
          <a:xfrm>
            <a:off x="4572000" y="5934475"/>
            <a:ext cx="4572000" cy="707886"/>
          </a:xfrm>
          <a:prstGeom prst="rect">
            <a:avLst/>
          </a:prstGeom>
        </p:spPr>
        <p:txBody>
          <a:bodyPr>
            <a:spAutoFit/>
          </a:bodyPr>
          <a:lstStyle/>
          <a:p>
            <a:pPr algn="ctr"/>
            <a:r>
              <a:rPr lang="en-US" sz="2000" dirty="0">
                <a:hlinkClick r:id="rId4"/>
              </a:rPr>
              <a:t>http://hydrology.dnr.sc.gov/broad-basin-planning.html</a:t>
            </a:r>
            <a:endParaRPr lang="en-US" sz="2000" dirty="0"/>
          </a:p>
        </p:txBody>
      </p:sp>
      <p:sp>
        <p:nvSpPr>
          <p:cNvPr id="13" name="TextBox 12"/>
          <p:cNvSpPr txBox="1"/>
          <p:nvPr/>
        </p:nvSpPr>
        <p:spPr>
          <a:xfrm>
            <a:off x="2051499" y="84487"/>
            <a:ext cx="5419337" cy="523220"/>
          </a:xfrm>
          <a:prstGeom prst="rect">
            <a:avLst/>
          </a:prstGeom>
          <a:noFill/>
        </p:spPr>
        <p:txBody>
          <a:bodyPr wrap="square" rtlCol="0">
            <a:spAutoFit/>
          </a:bodyPr>
          <a:lstStyle/>
          <a:p>
            <a:r>
              <a:rPr lang="en-US" sz="2800" dirty="0"/>
              <a:t>SCDNR Hydrology Section Website</a:t>
            </a:r>
          </a:p>
        </p:txBody>
      </p:sp>
      <p:sp>
        <p:nvSpPr>
          <p:cNvPr id="14" name="TextBox 13"/>
          <p:cNvSpPr txBox="1"/>
          <p:nvPr/>
        </p:nvSpPr>
        <p:spPr>
          <a:xfrm>
            <a:off x="108331" y="5156862"/>
            <a:ext cx="4463669" cy="830997"/>
          </a:xfrm>
          <a:prstGeom prst="rect">
            <a:avLst/>
          </a:prstGeom>
          <a:noFill/>
        </p:spPr>
        <p:txBody>
          <a:bodyPr wrap="square" rtlCol="0">
            <a:spAutoFit/>
          </a:bodyPr>
          <a:lstStyle/>
          <a:p>
            <a:pPr algn="ctr"/>
            <a:r>
              <a:rPr lang="en-US" sz="2400" b="1" dirty="0"/>
              <a:t>Contact Information:</a:t>
            </a:r>
          </a:p>
          <a:p>
            <a:pPr algn="ctr"/>
            <a:r>
              <a:rPr lang="en-US" sz="2400" b="1" dirty="0"/>
              <a:t>Scott Harder, harders@dnr.sc.gov</a:t>
            </a:r>
          </a:p>
        </p:txBody>
      </p:sp>
      <p:pic>
        <p:nvPicPr>
          <p:cNvPr id="18" name="Picture 17">
            <a:extLst>
              <a:ext uri="{FF2B5EF4-FFF2-40B4-BE49-F238E27FC236}">
                <a16:creationId xmlns:a16="http://schemas.microsoft.com/office/drawing/2014/main" id="{D8F1BC11-1330-4409-8518-913A1FD0BD14}"/>
              </a:ext>
            </a:extLst>
          </p:cNvPr>
          <p:cNvPicPr>
            <a:picLocks noChangeAspect="1"/>
          </p:cNvPicPr>
          <p:nvPr/>
        </p:nvPicPr>
        <p:blipFill>
          <a:blip r:embed="rId5"/>
          <a:stretch>
            <a:fillRect/>
          </a:stretch>
        </p:blipFill>
        <p:spPr>
          <a:xfrm>
            <a:off x="404516" y="1020271"/>
            <a:ext cx="3772656" cy="3099233"/>
          </a:xfrm>
          <a:prstGeom prst="rect">
            <a:avLst/>
          </a:prstGeom>
          <a:ln>
            <a:solidFill>
              <a:schemeClr val="tx1"/>
            </a:solidFill>
          </a:ln>
        </p:spPr>
      </p:pic>
      <p:pic>
        <p:nvPicPr>
          <p:cNvPr id="20" name="Picture 19">
            <a:extLst>
              <a:ext uri="{FF2B5EF4-FFF2-40B4-BE49-F238E27FC236}">
                <a16:creationId xmlns:a16="http://schemas.microsoft.com/office/drawing/2014/main" id="{F527134B-07A6-4CEF-B927-9189A41A7556}"/>
              </a:ext>
            </a:extLst>
          </p:cNvPr>
          <p:cNvPicPr>
            <a:picLocks noChangeAspect="1"/>
          </p:cNvPicPr>
          <p:nvPr/>
        </p:nvPicPr>
        <p:blipFill>
          <a:blip r:embed="rId6"/>
          <a:stretch>
            <a:fillRect/>
          </a:stretch>
        </p:blipFill>
        <p:spPr>
          <a:xfrm>
            <a:off x="4966830" y="2875485"/>
            <a:ext cx="3839458" cy="3032534"/>
          </a:xfrm>
          <a:prstGeom prst="rect">
            <a:avLst/>
          </a:prstGeom>
          <a:ln>
            <a:solidFill>
              <a:schemeClr val="tx1"/>
            </a:solidFill>
          </a:ln>
        </p:spPr>
      </p:pic>
    </p:spTree>
    <p:extLst>
      <p:ext uri="{BB962C8B-B14F-4D97-AF65-F5344CB8AC3E}">
        <p14:creationId xmlns:p14="http://schemas.microsoft.com/office/powerpoint/2010/main" val="314878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E7BAB9-1789-4A44-914B-94D28B9F4E5E}"/>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03470BD-16A9-4C00-A123-7D85D764E054}"/>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DNR logo.png">
            <a:extLst>
              <a:ext uri="{FF2B5EF4-FFF2-40B4-BE49-F238E27FC236}">
                <a16:creationId xmlns:a16="http://schemas.microsoft.com/office/drawing/2014/main" id="{2CABBE40-CABD-45F6-BADE-1AA8F1E55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7" name="TextBox 6">
            <a:extLst>
              <a:ext uri="{FF2B5EF4-FFF2-40B4-BE49-F238E27FC236}">
                <a16:creationId xmlns:a16="http://schemas.microsoft.com/office/drawing/2014/main" id="{9BF08BCF-910A-4B62-9AA1-A6C45526C91B}"/>
              </a:ext>
            </a:extLst>
          </p:cNvPr>
          <p:cNvSpPr txBox="1"/>
          <p:nvPr/>
        </p:nvSpPr>
        <p:spPr>
          <a:xfrm>
            <a:off x="2497343" y="57332"/>
            <a:ext cx="3849678" cy="584775"/>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Edisto Basin Planning</a:t>
            </a:r>
          </a:p>
        </p:txBody>
      </p:sp>
      <p:sp>
        <p:nvSpPr>
          <p:cNvPr id="10" name="TextBox 9">
            <a:extLst>
              <a:ext uri="{FF2B5EF4-FFF2-40B4-BE49-F238E27FC236}">
                <a16:creationId xmlns:a16="http://schemas.microsoft.com/office/drawing/2014/main" id="{FE80B9F8-F6DC-4D7C-B68C-AE9356760779}"/>
              </a:ext>
            </a:extLst>
          </p:cNvPr>
          <p:cNvSpPr txBox="1"/>
          <p:nvPr/>
        </p:nvSpPr>
        <p:spPr>
          <a:xfrm>
            <a:off x="598369" y="965391"/>
            <a:ext cx="8007012" cy="2308324"/>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First basin selected for implementing Planning Framework.</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Public kick-off meetings held in November 2019.</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First RBC meeting - June 2020.</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Completed 16 meetings – d</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Covid, first 11 meetings were held virtually, in-person meetings began in May 2021.</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River Basin Plan scheduled for completion in summer 2022.</a:t>
            </a:r>
          </a:p>
        </p:txBody>
      </p:sp>
      <p:pic>
        <p:nvPicPr>
          <p:cNvPr id="12" name="Picture 11" descr="A group of people sitting at tables&#10;&#10;Description automatically generated with medium confidence">
            <a:extLst>
              <a:ext uri="{FF2B5EF4-FFF2-40B4-BE49-F238E27FC236}">
                <a16:creationId xmlns:a16="http://schemas.microsoft.com/office/drawing/2014/main" id="{0A080D00-2C62-46B7-B62C-30093034F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74" y="3681128"/>
            <a:ext cx="3874838" cy="2911046"/>
          </a:xfrm>
          <a:prstGeom prst="rect">
            <a:avLst/>
          </a:prstGeom>
        </p:spPr>
      </p:pic>
      <p:pic>
        <p:nvPicPr>
          <p:cNvPr id="13" name="Picture 12" descr="A group of people in a classroom&#10;&#10;Description automatically generated with medium confidence">
            <a:extLst>
              <a:ext uri="{FF2B5EF4-FFF2-40B4-BE49-F238E27FC236}">
                <a16:creationId xmlns:a16="http://schemas.microsoft.com/office/drawing/2014/main" id="{5F07C613-439F-463D-80FA-FF7ACCA26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425" y="3672956"/>
            <a:ext cx="3874837" cy="2919218"/>
          </a:xfrm>
          <a:prstGeom prst="rect">
            <a:avLst/>
          </a:prstGeom>
        </p:spPr>
      </p:pic>
    </p:spTree>
    <p:extLst>
      <p:ext uri="{BB962C8B-B14F-4D97-AF65-F5344CB8AC3E}">
        <p14:creationId xmlns:p14="http://schemas.microsoft.com/office/powerpoint/2010/main" val="59523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C7B1840-5BDF-4B06-A0F1-20F9539EB710}"/>
              </a:ext>
            </a:extLst>
          </p:cNvPr>
          <p:cNvSpPr/>
          <p:nvPr/>
        </p:nvSpPr>
        <p:spPr>
          <a:xfrm>
            <a:off x="0" y="1"/>
            <a:ext cx="9144000" cy="70058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EB0733D-6E8E-44E0-A32B-D35673152930}"/>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descr="DNR logo.png">
            <a:extLst>
              <a:ext uri="{FF2B5EF4-FFF2-40B4-BE49-F238E27FC236}">
                <a16:creationId xmlns:a16="http://schemas.microsoft.com/office/drawing/2014/main" id="{36848C09-4A86-4D9C-8E15-90830F815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pic>
        <p:nvPicPr>
          <p:cNvPr id="5" name="Picture 34" descr="redbreast@stearn"/>
          <p:cNvPicPr>
            <a:picLocks noChangeAspect="1" noChangeArrowheads="1"/>
          </p:cNvPicPr>
          <p:nvPr/>
        </p:nvPicPr>
        <p:blipFill>
          <a:blip r:embed="rId4" cstate="print">
            <a:lum contrast="6000"/>
          </a:blip>
          <a:srcRect/>
          <a:stretch>
            <a:fillRect/>
          </a:stretch>
        </p:blipFill>
        <p:spPr bwMode="auto">
          <a:xfrm>
            <a:off x="2198265" y="1026070"/>
            <a:ext cx="1888469" cy="2612952"/>
          </a:xfrm>
          <a:prstGeom prst="rect">
            <a:avLst/>
          </a:prstGeom>
          <a:noFill/>
        </p:spPr>
      </p:pic>
      <p:pic>
        <p:nvPicPr>
          <p:cNvPr id="4" name="Picture 38" descr="http://www.gasdetection.com/wp-content/uploads/tap_water.jpg"/>
          <p:cNvPicPr>
            <a:picLocks noChangeAspect="1" noChangeArrowheads="1"/>
          </p:cNvPicPr>
          <p:nvPr/>
        </p:nvPicPr>
        <p:blipFill>
          <a:blip r:embed="rId5" cstate="print"/>
          <a:srcRect/>
          <a:stretch>
            <a:fillRect/>
          </a:stretch>
        </p:blipFill>
        <p:spPr bwMode="auto">
          <a:xfrm>
            <a:off x="4031015" y="2604313"/>
            <a:ext cx="2197013" cy="1635327"/>
          </a:xfrm>
          <a:prstGeom prst="rect">
            <a:avLst/>
          </a:prstGeom>
          <a:noFill/>
        </p:spPr>
      </p:pic>
      <p:pic>
        <p:nvPicPr>
          <p:cNvPr id="6" name="Picture 41" descr="http://southeastfarmpress.com/site-files/southeastfarmpress.com/files/imagecache/large_img/uploads/2013/10/todd-lewis-irrigation.jpg"/>
          <p:cNvPicPr>
            <a:picLocks noChangeAspect="1" noChangeArrowheads="1"/>
          </p:cNvPicPr>
          <p:nvPr/>
        </p:nvPicPr>
        <p:blipFill>
          <a:blip r:embed="rId6" cstate="print"/>
          <a:srcRect/>
          <a:stretch>
            <a:fillRect/>
          </a:stretch>
        </p:blipFill>
        <p:spPr bwMode="auto">
          <a:xfrm>
            <a:off x="2413450" y="4238338"/>
            <a:ext cx="3554458" cy="2005524"/>
          </a:xfrm>
          <a:prstGeom prst="rect">
            <a:avLst/>
          </a:prstGeom>
          <a:noFill/>
          <a:ln w="9525">
            <a:solidFill>
              <a:srgbClr val="000000"/>
            </a:solidFill>
            <a:miter lim="800000"/>
            <a:headEnd/>
            <a:tailEnd/>
          </a:ln>
        </p:spPr>
      </p:pic>
      <p:pic>
        <p:nvPicPr>
          <p:cNvPr id="7" name="Picture 36" descr="sewage pipe"/>
          <p:cNvPicPr>
            <a:picLocks noChangeAspect="1" noChangeArrowheads="1"/>
          </p:cNvPicPr>
          <p:nvPr/>
        </p:nvPicPr>
        <p:blipFill>
          <a:blip r:embed="rId7" cstate="print"/>
          <a:srcRect/>
          <a:stretch>
            <a:fillRect/>
          </a:stretch>
        </p:blipFill>
        <p:spPr bwMode="auto">
          <a:xfrm>
            <a:off x="6081467" y="2455046"/>
            <a:ext cx="2177687" cy="1473970"/>
          </a:xfrm>
          <a:prstGeom prst="rect">
            <a:avLst/>
          </a:prstGeom>
          <a:noFill/>
        </p:spPr>
      </p:pic>
      <p:pic>
        <p:nvPicPr>
          <p:cNvPr id="8" name="Picture 3" descr="sewage plant"/>
          <p:cNvPicPr>
            <a:picLocks noChangeAspect="1" noChangeArrowheads="1"/>
          </p:cNvPicPr>
          <p:nvPr/>
        </p:nvPicPr>
        <p:blipFill>
          <a:blip r:embed="rId8" cstate="print"/>
          <a:srcRect/>
          <a:stretch>
            <a:fillRect/>
          </a:stretch>
        </p:blipFill>
        <p:spPr bwMode="auto">
          <a:xfrm>
            <a:off x="6299354" y="3980090"/>
            <a:ext cx="2427226" cy="1619186"/>
          </a:xfrm>
          <a:prstGeom prst="rect">
            <a:avLst/>
          </a:prstGeom>
          <a:noFill/>
          <a:ln w="9525">
            <a:solidFill>
              <a:srgbClr val="000000"/>
            </a:solidFill>
            <a:miter lim="800000"/>
            <a:headEnd/>
            <a:tailEnd/>
          </a:ln>
        </p:spPr>
      </p:pic>
      <p:pic>
        <p:nvPicPr>
          <p:cNvPr id="9" name="Picture 44" descr="http://www.ocdc.com/images/doc4417ae17b296f606972211.jpg"/>
          <p:cNvPicPr>
            <a:picLocks noChangeAspect="1" noChangeArrowheads="1"/>
          </p:cNvPicPr>
          <p:nvPr/>
        </p:nvPicPr>
        <p:blipFill>
          <a:blip r:embed="rId9" cstate="print"/>
          <a:srcRect/>
          <a:stretch>
            <a:fillRect/>
          </a:stretch>
        </p:blipFill>
        <p:spPr bwMode="auto">
          <a:xfrm>
            <a:off x="486667" y="1359780"/>
            <a:ext cx="1878328" cy="2867145"/>
          </a:xfrm>
          <a:prstGeom prst="rect">
            <a:avLst/>
          </a:prstGeom>
          <a:noFill/>
          <a:ln w="3175">
            <a:miter lim="800000"/>
            <a:headEnd/>
            <a:tailEnd/>
          </a:ln>
        </p:spPr>
      </p:pic>
      <p:pic>
        <p:nvPicPr>
          <p:cNvPr id="10" name="Picture 1" descr="http://www.postandcourier.com/storyimage/CP/20120911/PC05/120919903/AR/0/AR-120919903.jpg&amp;maxw=800&amp;q=90"/>
          <p:cNvPicPr>
            <a:picLocks noChangeAspect="1" noChangeArrowheads="1"/>
          </p:cNvPicPr>
          <p:nvPr/>
        </p:nvPicPr>
        <p:blipFill>
          <a:blip r:embed="rId10" cstate="print"/>
          <a:srcRect/>
          <a:stretch>
            <a:fillRect/>
          </a:stretch>
        </p:blipFill>
        <p:spPr bwMode="auto">
          <a:xfrm>
            <a:off x="299674" y="4820363"/>
            <a:ext cx="2777067" cy="1724951"/>
          </a:xfrm>
          <a:prstGeom prst="rect">
            <a:avLst/>
          </a:prstGeom>
          <a:noFill/>
          <a:ln w="9525">
            <a:solidFill>
              <a:srgbClr val="4F81BD"/>
            </a:solidFill>
            <a:miter lim="800000"/>
            <a:headEnd/>
            <a:tailEnd/>
          </a:ln>
        </p:spPr>
      </p:pic>
      <p:pic>
        <p:nvPicPr>
          <p:cNvPr id="11" name="Picture 35" descr="http://www.edistofriends.org/sites/default/files/kyaking-on-the-edisto_1.jpg"/>
          <p:cNvPicPr>
            <a:picLocks noChangeAspect="1" noChangeArrowheads="1"/>
          </p:cNvPicPr>
          <p:nvPr/>
        </p:nvPicPr>
        <p:blipFill>
          <a:blip r:embed="rId11" cstate="print"/>
          <a:srcRect/>
          <a:stretch>
            <a:fillRect/>
          </a:stretch>
        </p:blipFill>
        <p:spPr bwMode="auto">
          <a:xfrm>
            <a:off x="4785480" y="1076097"/>
            <a:ext cx="3250319" cy="1558577"/>
          </a:xfrm>
          <a:prstGeom prst="rect">
            <a:avLst/>
          </a:prstGeom>
          <a:noFill/>
          <a:ln w="9525">
            <a:solidFill>
              <a:srgbClr val="000000"/>
            </a:solidFill>
            <a:miter lim="800000"/>
            <a:headEnd/>
            <a:tailEnd/>
          </a:ln>
        </p:spPr>
      </p:pic>
      <p:pic>
        <p:nvPicPr>
          <p:cNvPr id="12" name="Picture 2" descr="http://2.bp.blogspot.com/-CvdChsPYjqQ/Ua5FEHYfCWI/AAAAAAAACkQ/SL4AuuQ_qNA/s1600/Osprey-084.jpg"/>
          <p:cNvPicPr>
            <a:picLocks noChangeAspect="1" noChangeArrowheads="1"/>
          </p:cNvPicPr>
          <p:nvPr/>
        </p:nvPicPr>
        <p:blipFill>
          <a:blip r:embed="rId12" cstate="print"/>
          <a:srcRect r="10136"/>
          <a:stretch>
            <a:fillRect/>
          </a:stretch>
        </p:blipFill>
        <p:spPr bwMode="auto">
          <a:xfrm>
            <a:off x="5370485" y="5199137"/>
            <a:ext cx="2080308" cy="1549471"/>
          </a:xfrm>
          <a:prstGeom prst="rect">
            <a:avLst/>
          </a:prstGeom>
          <a:ln>
            <a:solidFill>
              <a:schemeClr val="tx1">
                <a:lumMod val="75000"/>
                <a:lumOff val="25000"/>
              </a:schemeClr>
            </a:solidFill>
          </a:ln>
          <a:effectLst>
            <a:outerShdw blurRad="292100" dist="139700" dir="2700000" algn="tl" rotWithShape="0">
              <a:srgbClr val="333333">
                <a:alpha val="65000"/>
              </a:srgbClr>
            </a:outerShdw>
          </a:effectLst>
        </p:spPr>
      </p:pic>
      <p:sp>
        <p:nvSpPr>
          <p:cNvPr id="16" name="Rectangle 15"/>
          <p:cNvSpPr>
            <a:spLocks noChangeArrowheads="1"/>
          </p:cNvSpPr>
          <p:nvPr/>
        </p:nvSpPr>
        <p:spPr bwMode="auto">
          <a:xfrm>
            <a:off x="838200" y="129223"/>
            <a:ext cx="7315200" cy="5180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lnSpc>
                <a:spcPts val="3300"/>
              </a:lnSpc>
              <a:spcBef>
                <a:spcPct val="0"/>
              </a:spcBef>
              <a:spcAft>
                <a:spcPct val="0"/>
              </a:spcAft>
              <a:tabLst>
                <a:tab pos="136525" algn="l"/>
                <a:tab pos="274638" algn="l"/>
                <a:tab pos="411163" algn="l"/>
                <a:tab pos="549275" algn="l"/>
                <a:tab pos="685800" algn="l"/>
                <a:tab pos="822325" algn="l"/>
                <a:tab pos="960438" algn="l"/>
                <a:tab pos="1096963" algn="l"/>
                <a:tab pos="1235075" algn="l"/>
                <a:tab pos="1371600" algn="l"/>
                <a:tab pos="1508125" algn="l"/>
                <a:tab pos="1646238" algn="l"/>
                <a:tab pos="1782763" algn="l"/>
                <a:tab pos="1920875" algn="l"/>
                <a:tab pos="2057400" algn="l"/>
                <a:tab pos="2193925" algn="l"/>
                <a:tab pos="2332038" algn="l"/>
                <a:tab pos="2468563" algn="l"/>
                <a:tab pos="2606675" algn="l"/>
                <a:tab pos="2743200" algn="l"/>
                <a:tab pos="2879725" algn="l"/>
                <a:tab pos="3017838" algn="l"/>
                <a:tab pos="3154363" algn="l"/>
                <a:tab pos="3292475" algn="l"/>
                <a:tab pos="3429000" algn="l"/>
                <a:tab pos="3565525" algn="l"/>
              </a:tabLst>
            </a:pPr>
            <a:r>
              <a:rPr lang="en-US" sz="3200" dirty="0">
                <a:solidFill>
                  <a:prstClr val="black"/>
                </a:solidFill>
                <a:ea typeface="Calibri" pitchFamily="34" charset="0"/>
                <a:cs typeface="Times New Roman" pitchFamily="18" charset="0"/>
              </a:rPr>
              <a:t> Why Are We Here?</a:t>
            </a:r>
            <a:endParaRPr lang="en-US" sz="3200" dirty="0">
              <a:solidFill>
                <a:srgbClr val="FF0000"/>
              </a:solidFill>
              <a:ea typeface="Calibri" pitchFamily="34" charset="0"/>
              <a:cs typeface="Times New Roman" pitchFamily="18" charset="0"/>
            </a:endParaRPr>
          </a:p>
        </p:txBody>
      </p:sp>
      <p:sp>
        <p:nvSpPr>
          <p:cNvPr id="17" name="TextBox 16"/>
          <p:cNvSpPr txBox="1"/>
          <p:nvPr/>
        </p:nvSpPr>
        <p:spPr>
          <a:xfrm>
            <a:off x="977291" y="1484332"/>
            <a:ext cx="1371600" cy="646331"/>
          </a:xfrm>
          <a:prstGeom prst="rect">
            <a:avLst/>
          </a:prstGeom>
          <a:noFill/>
        </p:spPr>
        <p:txBody>
          <a:bodyPr wrap="square" rtlCol="0">
            <a:spAutoFit/>
          </a:bodyPr>
          <a:lstStyle/>
          <a:p>
            <a:pPr algn="ctr"/>
            <a:r>
              <a:rPr lang="en-US" b="1" dirty="0">
                <a:solidFill>
                  <a:srgbClr val="C00000"/>
                </a:solidFill>
              </a:rPr>
              <a:t>Energy</a:t>
            </a:r>
          </a:p>
          <a:p>
            <a:pPr algn="ctr"/>
            <a:r>
              <a:rPr lang="en-US" b="1" dirty="0">
                <a:solidFill>
                  <a:srgbClr val="C00000"/>
                </a:solidFill>
              </a:rPr>
              <a:t>Production</a:t>
            </a:r>
          </a:p>
        </p:txBody>
      </p:sp>
      <p:sp>
        <p:nvSpPr>
          <p:cNvPr id="18" name="TextBox 17"/>
          <p:cNvSpPr txBox="1"/>
          <p:nvPr/>
        </p:nvSpPr>
        <p:spPr>
          <a:xfrm>
            <a:off x="265221" y="4783036"/>
            <a:ext cx="1816783" cy="646331"/>
          </a:xfrm>
          <a:prstGeom prst="rect">
            <a:avLst/>
          </a:prstGeom>
          <a:noFill/>
        </p:spPr>
        <p:txBody>
          <a:bodyPr wrap="square" rtlCol="0">
            <a:spAutoFit/>
          </a:bodyPr>
          <a:lstStyle/>
          <a:p>
            <a:pPr algn="ctr"/>
            <a:r>
              <a:rPr lang="en-US" b="1" dirty="0">
                <a:solidFill>
                  <a:srgbClr val="C00000"/>
                </a:solidFill>
              </a:rPr>
              <a:t>Manufacturing/ industry </a:t>
            </a:r>
          </a:p>
        </p:txBody>
      </p:sp>
      <p:sp>
        <p:nvSpPr>
          <p:cNvPr id="19" name="TextBox 18"/>
          <p:cNvSpPr txBox="1"/>
          <p:nvPr/>
        </p:nvSpPr>
        <p:spPr>
          <a:xfrm>
            <a:off x="3534299" y="5680513"/>
            <a:ext cx="2116701" cy="369332"/>
          </a:xfrm>
          <a:prstGeom prst="rect">
            <a:avLst/>
          </a:prstGeom>
          <a:noFill/>
        </p:spPr>
        <p:txBody>
          <a:bodyPr wrap="square" rtlCol="0">
            <a:spAutoFit/>
          </a:bodyPr>
          <a:lstStyle/>
          <a:p>
            <a:r>
              <a:rPr lang="en-US" b="1" dirty="0">
                <a:solidFill>
                  <a:schemeClr val="bg1"/>
                </a:solidFill>
              </a:rPr>
              <a:t>Agriculture</a:t>
            </a:r>
          </a:p>
        </p:txBody>
      </p:sp>
      <p:sp>
        <p:nvSpPr>
          <p:cNvPr id="20" name="TextBox 19"/>
          <p:cNvSpPr txBox="1"/>
          <p:nvPr/>
        </p:nvSpPr>
        <p:spPr>
          <a:xfrm>
            <a:off x="2464820" y="981820"/>
            <a:ext cx="1066800" cy="369332"/>
          </a:xfrm>
          <a:prstGeom prst="rect">
            <a:avLst/>
          </a:prstGeom>
          <a:noFill/>
        </p:spPr>
        <p:txBody>
          <a:bodyPr wrap="square" rtlCol="0">
            <a:spAutoFit/>
          </a:bodyPr>
          <a:lstStyle/>
          <a:p>
            <a:r>
              <a:rPr lang="en-US" b="1" dirty="0">
                <a:solidFill>
                  <a:schemeClr val="bg1"/>
                </a:solidFill>
              </a:rPr>
              <a:t>Fishing</a:t>
            </a:r>
          </a:p>
        </p:txBody>
      </p:sp>
      <p:sp>
        <p:nvSpPr>
          <p:cNvPr id="21" name="TextBox 20"/>
          <p:cNvSpPr txBox="1"/>
          <p:nvPr/>
        </p:nvSpPr>
        <p:spPr>
          <a:xfrm>
            <a:off x="4158060" y="3545882"/>
            <a:ext cx="1741633" cy="646331"/>
          </a:xfrm>
          <a:prstGeom prst="rect">
            <a:avLst/>
          </a:prstGeom>
          <a:noFill/>
        </p:spPr>
        <p:txBody>
          <a:bodyPr wrap="square" rtlCol="0">
            <a:spAutoFit/>
          </a:bodyPr>
          <a:lstStyle/>
          <a:p>
            <a:pPr algn="ctr"/>
            <a:r>
              <a:rPr lang="en-US" b="1" dirty="0">
                <a:solidFill>
                  <a:srgbClr val="C00000"/>
                </a:solidFill>
              </a:rPr>
              <a:t>Public Water Supply</a:t>
            </a:r>
          </a:p>
        </p:txBody>
      </p:sp>
      <p:sp>
        <p:nvSpPr>
          <p:cNvPr id="22" name="TextBox 21"/>
          <p:cNvSpPr txBox="1"/>
          <p:nvPr/>
        </p:nvSpPr>
        <p:spPr>
          <a:xfrm>
            <a:off x="6228028" y="5307965"/>
            <a:ext cx="1371600" cy="646331"/>
          </a:xfrm>
          <a:prstGeom prst="rect">
            <a:avLst/>
          </a:prstGeom>
          <a:noFill/>
        </p:spPr>
        <p:txBody>
          <a:bodyPr wrap="square" rtlCol="0">
            <a:spAutoFit/>
          </a:bodyPr>
          <a:lstStyle/>
          <a:p>
            <a:pPr algn="ctr"/>
            <a:r>
              <a:rPr lang="en-US" b="1" dirty="0">
                <a:solidFill>
                  <a:schemeClr val="bg1"/>
                </a:solidFill>
              </a:rPr>
              <a:t>Fish and wildlife</a:t>
            </a:r>
          </a:p>
        </p:txBody>
      </p:sp>
      <p:sp>
        <p:nvSpPr>
          <p:cNvPr id="23" name="TextBox 22"/>
          <p:cNvSpPr txBox="1"/>
          <p:nvPr/>
        </p:nvSpPr>
        <p:spPr>
          <a:xfrm>
            <a:off x="5882877" y="1265526"/>
            <a:ext cx="1371600" cy="646331"/>
          </a:xfrm>
          <a:prstGeom prst="rect">
            <a:avLst/>
          </a:prstGeom>
          <a:noFill/>
        </p:spPr>
        <p:txBody>
          <a:bodyPr wrap="square" rtlCol="0">
            <a:spAutoFit/>
          </a:bodyPr>
          <a:lstStyle/>
          <a:p>
            <a:pPr algn="ctr"/>
            <a:r>
              <a:rPr lang="en-US" b="1" dirty="0">
                <a:solidFill>
                  <a:schemeClr val="bg1"/>
                </a:solidFill>
              </a:rPr>
              <a:t>River  Recreation</a:t>
            </a:r>
          </a:p>
        </p:txBody>
      </p:sp>
      <p:sp>
        <p:nvSpPr>
          <p:cNvPr id="24" name="TextBox 23"/>
          <p:cNvSpPr txBox="1"/>
          <p:nvPr/>
        </p:nvSpPr>
        <p:spPr>
          <a:xfrm>
            <a:off x="6967141" y="3315856"/>
            <a:ext cx="1752600" cy="646331"/>
          </a:xfrm>
          <a:prstGeom prst="rect">
            <a:avLst/>
          </a:prstGeom>
          <a:noFill/>
        </p:spPr>
        <p:txBody>
          <a:bodyPr wrap="square" rtlCol="0">
            <a:spAutoFit/>
          </a:bodyPr>
          <a:lstStyle/>
          <a:p>
            <a:r>
              <a:rPr lang="en-US" b="1" dirty="0">
                <a:solidFill>
                  <a:schemeClr val="bg1"/>
                </a:solidFill>
              </a:rPr>
              <a:t>Wastewater dischargers</a:t>
            </a:r>
          </a:p>
        </p:txBody>
      </p:sp>
    </p:spTree>
    <p:extLst>
      <p:ext uri="{BB962C8B-B14F-4D97-AF65-F5344CB8AC3E}">
        <p14:creationId xmlns:p14="http://schemas.microsoft.com/office/powerpoint/2010/main" val="2449656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E7BAB9-1789-4A44-914B-94D28B9F4E5E}"/>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A03470BD-16A9-4C00-A123-7D85D764E054}"/>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DNR logo.png">
            <a:extLst>
              <a:ext uri="{FF2B5EF4-FFF2-40B4-BE49-F238E27FC236}">
                <a16:creationId xmlns:a16="http://schemas.microsoft.com/office/drawing/2014/main" id="{2CABBE40-CABD-45F6-BADE-1AA8F1E55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8" name="Title 1">
            <a:extLst>
              <a:ext uri="{FF2B5EF4-FFF2-40B4-BE49-F238E27FC236}">
                <a16:creationId xmlns:a16="http://schemas.microsoft.com/office/drawing/2014/main" id="{E5838611-6095-45E9-88DA-A162C3F51037}"/>
              </a:ext>
            </a:extLst>
          </p:cNvPr>
          <p:cNvSpPr>
            <a:spLocks noGrp="1"/>
          </p:cNvSpPr>
          <p:nvPr>
            <p:ph type="title"/>
          </p:nvPr>
        </p:nvSpPr>
        <p:spPr>
          <a:xfrm>
            <a:off x="1919179" y="135611"/>
            <a:ext cx="8380640" cy="443198"/>
          </a:xfrm>
        </p:spPr>
        <p:txBody>
          <a:bodyPr>
            <a:noAutofit/>
          </a:bodyPr>
          <a:lstStyle/>
          <a:p>
            <a:r>
              <a:rPr lang="en-US" sz="3200" dirty="0">
                <a:latin typeface="+mn-lt"/>
              </a:rPr>
              <a:t>Edisto RBC Representation</a:t>
            </a:r>
          </a:p>
        </p:txBody>
      </p:sp>
      <p:sp>
        <p:nvSpPr>
          <p:cNvPr id="9" name="Rectangle 8">
            <a:extLst>
              <a:ext uri="{FF2B5EF4-FFF2-40B4-BE49-F238E27FC236}">
                <a16:creationId xmlns:a16="http://schemas.microsoft.com/office/drawing/2014/main" id="{06014F19-0AC0-4221-82FF-C4A127D6A2E8}"/>
              </a:ext>
            </a:extLst>
          </p:cNvPr>
          <p:cNvSpPr/>
          <p:nvPr/>
        </p:nvSpPr>
        <p:spPr>
          <a:xfrm>
            <a:off x="3460945" y="937951"/>
            <a:ext cx="3842169" cy="58913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Organizations Represented</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Aiken County Government</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Aiken Soil &amp; Water Conservation District</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Bamberg Board of Public Works</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Bamberg Soil and Water District</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Charleston Water System</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Dominion Energy South Carolina</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Dorchester County Government</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Edisto River Canoe and Kayak Trail Comm.</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Friends of the Edisto &amp; Edisto Riverkeeper</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Lowcountry Oyster Company, LCC</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Orangeburg Country Club</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Orangeburg County Government</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Orangeburg Department of Public Utilities</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Palmetto Realty and Land Co.</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RBM Forestry LLC</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General Public</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Nature Conservancy</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Town of Edisto Beach</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Walther Farms</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Weathers Farms/ Circle W Farms</a:t>
            </a:r>
          </a:p>
          <a:p>
            <a:pPr marL="0" marR="0" lvl="0" indent="0" algn="l" defTabSz="457200" rtl="0" eaLnBrk="1" fontAlgn="auto" latinLnBrk="0" hangingPunct="1">
              <a:lnSpc>
                <a:spcPct val="100000"/>
              </a:lnSpc>
              <a:spcBef>
                <a:spcPts val="0"/>
              </a:spcBef>
              <a:spcAft>
                <a:spcPts val="75"/>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Western SC Economic Development Council</a:t>
            </a:r>
          </a:p>
        </p:txBody>
      </p:sp>
      <p:sp>
        <p:nvSpPr>
          <p:cNvPr id="12" name="Rectangle 11">
            <a:extLst>
              <a:ext uri="{FF2B5EF4-FFF2-40B4-BE49-F238E27FC236}">
                <a16:creationId xmlns:a16="http://schemas.microsoft.com/office/drawing/2014/main" id="{401DB294-A02A-4E25-A987-4EC4528F03E3}"/>
              </a:ext>
            </a:extLst>
          </p:cNvPr>
          <p:cNvSpPr/>
          <p:nvPr/>
        </p:nvSpPr>
        <p:spPr>
          <a:xfrm>
            <a:off x="119616" y="1085670"/>
            <a:ext cx="3250601" cy="2903359"/>
          </a:xfrm>
          <a:prstGeom prst="rect">
            <a:avLst/>
          </a:prstGeom>
          <a:solidFill>
            <a:srgbClr val="067F9C"/>
          </a:solidFill>
        </p:spPr>
        <p:txBody>
          <a:bodyPr wrap="square">
            <a:spAutoFit/>
          </a:bodyPr>
          <a:lstStyle/>
          <a:p>
            <a:pPr marL="0" marR="0" lvl="0" indent="0" algn="l" defTabSz="457200" rtl="0" eaLnBrk="1" fontAlgn="auto" latinLnBrk="0" hangingPunct="1">
              <a:lnSpc>
                <a:spcPct val="100000"/>
              </a:lnSpc>
              <a:spcBef>
                <a:spcPts val="0"/>
              </a:spcBef>
              <a:spcAft>
                <a:spcPts val="90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Calibri" panose="020F0502020204030204"/>
                <a:ea typeface="+mn-ea"/>
                <a:cs typeface="+mn-cs"/>
              </a:rPr>
              <a:t>Interest Categories</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Agriculture, Forestry, and Irrigation</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At-Large</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Electric-Power Utilities</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Environmental</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Industry and Economic Development</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Local Governments</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Water and Sewer Utilities</a:t>
            </a:r>
          </a:p>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Water-based Recreational </a:t>
            </a:r>
          </a:p>
        </p:txBody>
      </p:sp>
      <p:sp>
        <p:nvSpPr>
          <p:cNvPr id="13" name="Rectangle 12">
            <a:extLst>
              <a:ext uri="{FF2B5EF4-FFF2-40B4-BE49-F238E27FC236}">
                <a16:creationId xmlns:a16="http://schemas.microsoft.com/office/drawing/2014/main" id="{DE851A3B-ADE3-43D8-8C8E-7D49CBC0DCDD}"/>
              </a:ext>
            </a:extLst>
          </p:cNvPr>
          <p:cNvSpPr/>
          <p:nvPr/>
        </p:nvSpPr>
        <p:spPr>
          <a:xfrm>
            <a:off x="7159059" y="936133"/>
            <a:ext cx="1766539"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45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Planning Team</a:t>
            </a:r>
          </a:p>
        </p:txBody>
      </p:sp>
      <p:pic>
        <p:nvPicPr>
          <p:cNvPr id="14" name="Picture 13">
            <a:extLst>
              <a:ext uri="{FF2B5EF4-FFF2-40B4-BE49-F238E27FC236}">
                <a16:creationId xmlns:a16="http://schemas.microsoft.com/office/drawing/2014/main" id="{9CFC5AA2-C0FF-419C-84AF-015E7A70BB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2475" y="3977015"/>
            <a:ext cx="819709" cy="300836"/>
          </a:xfrm>
          <a:prstGeom prst="rect">
            <a:avLst/>
          </a:prstGeom>
        </p:spPr>
      </p:pic>
      <p:pic>
        <p:nvPicPr>
          <p:cNvPr id="15" name="Picture 14" descr="CDM Smith logo.png">
            <a:extLst>
              <a:ext uri="{FF2B5EF4-FFF2-40B4-BE49-F238E27FC236}">
                <a16:creationId xmlns:a16="http://schemas.microsoft.com/office/drawing/2014/main" id="{7DAC528A-78BA-4A48-9257-9A359F6772BB}"/>
              </a:ext>
            </a:extLst>
          </p:cNvPr>
          <p:cNvPicPr>
            <a:picLocks noChangeAspect="1"/>
          </p:cNvPicPr>
          <p:nvPr/>
        </p:nvPicPr>
        <p:blipFill>
          <a:blip r:embed="rId4" cstate="print">
            <a:clrChange>
              <a:clrFrom>
                <a:srgbClr val="FFFFFF"/>
              </a:clrFrom>
              <a:clrTo>
                <a:srgbClr val="FFFFFF">
                  <a:alpha val="0"/>
                </a:srgbClr>
              </a:clrTo>
            </a:clrChange>
          </a:blip>
          <a:stretch>
            <a:fillRect/>
          </a:stretch>
        </p:blipFill>
        <p:spPr>
          <a:xfrm>
            <a:off x="7638703" y="1398640"/>
            <a:ext cx="813481" cy="360445"/>
          </a:xfrm>
          <a:prstGeom prst="rect">
            <a:avLst/>
          </a:prstGeom>
        </p:spPr>
      </p:pic>
      <p:pic>
        <p:nvPicPr>
          <p:cNvPr id="16" name="Picture 15" descr="clemson logo.gif">
            <a:extLst>
              <a:ext uri="{FF2B5EF4-FFF2-40B4-BE49-F238E27FC236}">
                <a16:creationId xmlns:a16="http://schemas.microsoft.com/office/drawing/2014/main" id="{783C15F8-A299-496D-B3E8-847F00C58594}"/>
              </a:ext>
            </a:extLst>
          </p:cNvPr>
          <p:cNvPicPr>
            <a:picLocks noChangeAspect="1"/>
          </p:cNvPicPr>
          <p:nvPr/>
        </p:nvPicPr>
        <p:blipFill>
          <a:blip r:embed="rId5" cstate="print"/>
          <a:stretch>
            <a:fillRect/>
          </a:stretch>
        </p:blipFill>
        <p:spPr>
          <a:xfrm>
            <a:off x="7486128" y="2783222"/>
            <a:ext cx="1245893" cy="360271"/>
          </a:xfrm>
          <a:prstGeom prst="rect">
            <a:avLst/>
          </a:prstGeom>
          <a:noFill/>
        </p:spPr>
      </p:pic>
      <p:pic>
        <p:nvPicPr>
          <p:cNvPr id="17" name="Picture 16">
            <a:extLst>
              <a:ext uri="{FF2B5EF4-FFF2-40B4-BE49-F238E27FC236}">
                <a16:creationId xmlns:a16="http://schemas.microsoft.com/office/drawing/2014/main" id="{900D1128-931A-4F2A-B184-AC49154AFF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0010" y="5212203"/>
            <a:ext cx="1014998" cy="452590"/>
          </a:xfrm>
          <a:prstGeom prst="rect">
            <a:avLst/>
          </a:prstGeom>
        </p:spPr>
      </p:pic>
      <p:pic>
        <p:nvPicPr>
          <p:cNvPr id="18" name="Picture 17" descr="DNR logo.png">
            <a:extLst>
              <a:ext uri="{FF2B5EF4-FFF2-40B4-BE49-F238E27FC236}">
                <a16:creationId xmlns:a16="http://schemas.microsoft.com/office/drawing/2014/main" id="{A4F76BCE-3916-4C2F-9A42-8B52B7BCBC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1058" y="5094963"/>
            <a:ext cx="672849" cy="672849"/>
          </a:xfrm>
          <a:prstGeom prst="rect">
            <a:avLst/>
          </a:prstGeom>
        </p:spPr>
      </p:pic>
      <p:sp>
        <p:nvSpPr>
          <p:cNvPr id="19" name="TextBox 18">
            <a:extLst>
              <a:ext uri="{FF2B5EF4-FFF2-40B4-BE49-F238E27FC236}">
                <a16:creationId xmlns:a16="http://schemas.microsoft.com/office/drawing/2014/main" id="{0C03B2F1-1CF7-437E-8C09-004535482766}"/>
              </a:ext>
            </a:extLst>
          </p:cNvPr>
          <p:cNvSpPr txBox="1"/>
          <p:nvPr/>
        </p:nvSpPr>
        <p:spPr>
          <a:xfrm>
            <a:off x="7140278" y="1761241"/>
            <a:ext cx="1909459"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Facilitation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Surface Water Technical Support</a:t>
            </a:r>
          </a:p>
        </p:txBody>
      </p:sp>
      <p:sp>
        <p:nvSpPr>
          <p:cNvPr id="20" name="TextBox 19">
            <a:extLst>
              <a:ext uri="{FF2B5EF4-FFF2-40B4-BE49-F238E27FC236}">
                <a16:creationId xmlns:a16="http://schemas.microsoft.com/office/drawing/2014/main" id="{628494B5-30BD-4713-9384-BFEC7EF7EB86}"/>
              </a:ext>
            </a:extLst>
          </p:cNvPr>
          <p:cNvSpPr txBox="1"/>
          <p:nvPr/>
        </p:nvSpPr>
        <p:spPr>
          <a:xfrm>
            <a:off x="7026915" y="3094378"/>
            <a:ext cx="2117085"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Meeting Coordination and Public Outreach</a:t>
            </a:r>
          </a:p>
        </p:txBody>
      </p:sp>
      <p:sp>
        <p:nvSpPr>
          <p:cNvPr id="21" name="TextBox 20">
            <a:extLst>
              <a:ext uri="{FF2B5EF4-FFF2-40B4-BE49-F238E27FC236}">
                <a16:creationId xmlns:a16="http://schemas.microsoft.com/office/drawing/2014/main" id="{0BC9254A-F90D-4358-8845-7C2EE1353A0A}"/>
              </a:ext>
            </a:extLst>
          </p:cNvPr>
          <p:cNvSpPr txBox="1"/>
          <p:nvPr/>
        </p:nvSpPr>
        <p:spPr>
          <a:xfrm>
            <a:off x="7080010" y="4246255"/>
            <a:ext cx="200533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Groundwater Technical Support</a:t>
            </a:r>
          </a:p>
        </p:txBody>
      </p:sp>
      <p:sp>
        <p:nvSpPr>
          <p:cNvPr id="22" name="TextBox 21">
            <a:extLst>
              <a:ext uri="{FF2B5EF4-FFF2-40B4-BE49-F238E27FC236}">
                <a16:creationId xmlns:a16="http://schemas.microsoft.com/office/drawing/2014/main" id="{FFDDA886-385E-46EE-B321-A1A9615863B0}"/>
              </a:ext>
            </a:extLst>
          </p:cNvPr>
          <p:cNvSpPr txBox="1"/>
          <p:nvPr/>
        </p:nvSpPr>
        <p:spPr>
          <a:xfrm>
            <a:off x="7054608" y="5750394"/>
            <a:ext cx="200533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Oversight and Education</a:t>
            </a:r>
          </a:p>
        </p:txBody>
      </p:sp>
      <p:pic>
        <p:nvPicPr>
          <p:cNvPr id="23" name="Picture 22">
            <a:extLst>
              <a:ext uri="{FF2B5EF4-FFF2-40B4-BE49-F238E27FC236}">
                <a16:creationId xmlns:a16="http://schemas.microsoft.com/office/drawing/2014/main" id="{3C441D13-5959-4A7E-8ED2-6FD81360BE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9615" y="3977015"/>
            <a:ext cx="3250601" cy="1762589"/>
          </a:xfrm>
          <a:prstGeom prst="rect">
            <a:avLst/>
          </a:prstGeom>
        </p:spPr>
      </p:pic>
    </p:spTree>
    <p:extLst>
      <p:ext uri="{BB962C8B-B14F-4D97-AF65-F5344CB8AC3E}">
        <p14:creationId xmlns:p14="http://schemas.microsoft.com/office/powerpoint/2010/main" val="1919037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BDA19C-C87A-4D04-BB55-A2D3405CE555}"/>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647D624E-CED7-4C09-89AD-138EC07591B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NR logo.png">
            <a:extLst>
              <a:ext uri="{FF2B5EF4-FFF2-40B4-BE49-F238E27FC236}">
                <a16:creationId xmlns:a16="http://schemas.microsoft.com/office/drawing/2014/main" id="{91C98E1C-7CB9-4E36-899E-116743840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9" name="Rectangle 8"/>
          <p:cNvSpPr/>
          <p:nvPr/>
        </p:nvSpPr>
        <p:spPr>
          <a:xfrm>
            <a:off x="150490" y="83440"/>
            <a:ext cx="820870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800" b="0" i="0" u="none" strike="noStrike" kern="1200" cap="all"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Meeting #1 – Broad Basin Water Planning</a:t>
            </a:r>
          </a:p>
        </p:txBody>
      </p:sp>
      <p:sp>
        <p:nvSpPr>
          <p:cNvPr id="10" name="TextBox 9">
            <a:extLst>
              <a:ext uri="{FF2B5EF4-FFF2-40B4-BE49-F238E27FC236}">
                <a16:creationId xmlns:a16="http://schemas.microsoft.com/office/drawing/2014/main" id="{263A3FFC-1305-46DF-861B-AAB92157D7EA}"/>
              </a:ext>
            </a:extLst>
          </p:cNvPr>
          <p:cNvSpPr txBox="1"/>
          <p:nvPr/>
        </p:nvSpPr>
        <p:spPr>
          <a:xfrm>
            <a:off x="282835" y="783708"/>
            <a:ext cx="8425928" cy="6074292"/>
          </a:xfrm>
          <a:prstGeom prst="rect">
            <a:avLst/>
          </a:prstGeom>
          <a:noFill/>
        </p:spPr>
        <p:txBody>
          <a:bodyPr wrap="square">
            <a:spAutoFit/>
          </a:bodyPr>
          <a:lstStyle/>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1.  Welcome and Why We Are Here – Ken Rentiers, SCDNR, Deputy Director of the Land, Water &amp; Conservation Division</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4000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Why is water planning important to all South Carolina citizens?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715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Where are we in the planning process, how did we get here, and where are we going</a:t>
            </a:r>
            <a:r>
              <a:rPr kumimoji="0" lang="en-US" sz="18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2.  Broad River Basin Planning – Scott Harder, SCDNR, Hydrology Section Chief</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858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a River Basin Plan and how will the Broad River Basin Plan be developed?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3.  Next Steps for Broad River Basin Planning – Scott Harder, SCDNR</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schedule for planning activities in the Broad basin?</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How can stakeholders apply to be on the Broad River Basin Council?</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are other ways stakeholders can be involved?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4.  Comments on Edisto River Basin Planning – Hank Stallworth, Chairman of the Edisto River Basin Council (RBC)</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The Edisto RBC Chairman will share his perspective on State water planning and his experience with the Edisto basin planning process.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5.  Comments from the Planning Process Advisory Committee and Q&amp;A Session</a:t>
            </a:r>
            <a:r>
              <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 moderated by Dr. Jeff Allen, Clemson University.</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PPAC Members will share their perspectives on water planning and along with SCDNR address any comments or questions about the Planning Framework and Broad basin planning activities.</a:t>
            </a:r>
          </a:p>
          <a:p>
            <a:pPr marL="628650" marR="0" lvl="0" indent="0" algn="l" defTabSz="914400" rtl="0" eaLnBrk="1" fontAlgn="auto" latinLnBrk="0" hangingPunct="1">
              <a:lnSpc>
                <a:spcPct val="107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2865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Let us hear from you. We welcome your questions and feedback.</a:t>
            </a:r>
            <a:endParaRPr kumimoji="0" lang="en-US"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1547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BDA19C-C87A-4D04-BB55-A2D3405CE555}"/>
              </a:ext>
            </a:extLst>
          </p:cNvPr>
          <p:cNvSpPr/>
          <p:nvPr/>
        </p:nvSpPr>
        <p:spPr>
          <a:xfrm>
            <a:off x="0" y="0"/>
            <a:ext cx="9144000" cy="71442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647D624E-CED7-4C09-89AD-138EC07591B1}"/>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NR logo.png">
            <a:extLst>
              <a:ext uri="{FF2B5EF4-FFF2-40B4-BE49-F238E27FC236}">
                <a16:creationId xmlns:a16="http://schemas.microsoft.com/office/drawing/2014/main" id="{91C98E1C-7CB9-4E36-899E-116743840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9" name="Rectangle 8"/>
          <p:cNvSpPr/>
          <p:nvPr/>
        </p:nvSpPr>
        <p:spPr>
          <a:xfrm>
            <a:off x="159490" y="85326"/>
            <a:ext cx="823468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800" b="0" i="0" u="none" strike="noStrike" kern="1200" cap="all"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Meeting #1 – Broad Basin Water Planning</a:t>
            </a:r>
          </a:p>
        </p:txBody>
      </p:sp>
      <p:sp>
        <p:nvSpPr>
          <p:cNvPr id="10" name="TextBox 9">
            <a:extLst>
              <a:ext uri="{FF2B5EF4-FFF2-40B4-BE49-F238E27FC236}">
                <a16:creationId xmlns:a16="http://schemas.microsoft.com/office/drawing/2014/main" id="{D03C57DB-5A53-481D-93A7-DF3F984C8D5C}"/>
              </a:ext>
            </a:extLst>
          </p:cNvPr>
          <p:cNvSpPr txBox="1"/>
          <p:nvPr/>
        </p:nvSpPr>
        <p:spPr>
          <a:xfrm>
            <a:off x="379118" y="783708"/>
            <a:ext cx="8425928" cy="6074292"/>
          </a:xfrm>
          <a:prstGeom prst="rect">
            <a:avLst/>
          </a:prstGeom>
          <a:noFill/>
        </p:spPr>
        <p:txBody>
          <a:bodyPr wrap="square">
            <a:spAutoFit/>
          </a:bodyPr>
          <a:lstStyle/>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1.  Welcome and Why We Are Here – Ken Rentiers, SCDNR, Deputy Director of the Land, Water &amp; Conservation Division</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4000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Why is water planning important to all South Carolina citizens?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715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Where are we in the planning process, how did we get here, and where are we going</a:t>
            </a:r>
            <a:r>
              <a:rPr kumimoji="0" lang="en-US" sz="18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2.  Broad River Basin Planning – Scott Harder, SCDNR, Hydrology Section Chief</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8580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a River Basin Plan and how will the Broad River Basin Plan be developed?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3.  Next Steps for Broad River Basin Planning – Scott Harder, SCDNR</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is the schedule for planning activities in the Broad basin?</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How can stakeholders apply to be on the Broad River Basin Council?</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11430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What are other ways stakeholders can be involved?</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4.  Comments on Edisto River Basin Planning – Hank Stallworth, Chairman of the Edisto River Basin Council (RBC)</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The Edisto RBC Chairman will share his perspective on State water planning and his experience with the Edisto basin planning process.</a:t>
            </a: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90513" marR="0" lvl="0" indent="-290513"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5.  Comments from the Planning Process Advisory Committee and Q&amp;A Session – moderated by Dr. Jeff Allen, Clemson University.</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628650" marR="0" lvl="0" indent="0" algn="l" defTabSz="914400" rtl="0" eaLnBrk="1" fontAlgn="auto" latinLnBrk="0" hangingPunct="1">
              <a:lnSpc>
                <a:spcPct val="107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PPAC Members will share their perspectives on water planning and along with SCDNR address any comments or questions about the Planning Framework and Broad basin planning activities.</a:t>
            </a:r>
          </a:p>
          <a:p>
            <a:pPr marL="628650" marR="0" lvl="0" indent="0" algn="l" defTabSz="914400" rtl="0" eaLnBrk="1" fontAlgn="auto" latinLnBrk="0" hangingPunct="1">
              <a:lnSpc>
                <a:spcPct val="107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28650" marR="0" lvl="0" indent="0" algn="l" defTabSz="914400" rtl="0" eaLnBrk="1" fontAlgn="auto" latinLnBrk="0" hangingPunct="1">
              <a:lnSpc>
                <a:spcPct val="107000"/>
              </a:lnSpc>
              <a:spcBef>
                <a:spcPts val="0"/>
              </a:spcBef>
              <a:spcAft>
                <a:spcPts val="800"/>
              </a:spcAft>
              <a:buClrTx/>
              <a:buSzTx/>
              <a:buFontTx/>
              <a:buNone/>
              <a:tabLst/>
              <a:defRPr/>
            </a:pPr>
            <a:r>
              <a:rPr kumimoji="0" lang="en-US" sz="1600" b="1" i="1"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Let us hear from you. We welcome your questions and feedback.</a:t>
            </a:r>
            <a:endParaRPr kumimoji="0" lang="en-US" sz="14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1444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8DD06C-3D53-4E9E-9C32-C0E0433E003D}"/>
              </a:ext>
            </a:extLst>
          </p:cNvPr>
          <p:cNvSpPr/>
          <p:nvPr/>
        </p:nvSpPr>
        <p:spPr>
          <a:xfrm>
            <a:off x="0" y="1"/>
            <a:ext cx="9144000" cy="70058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5C8BC33-BC44-4EB3-84D2-9CEBA68353FC}"/>
              </a:ext>
            </a:extLst>
          </p:cNvPr>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DNR logo.png">
            <a:extLst>
              <a:ext uri="{FF2B5EF4-FFF2-40B4-BE49-F238E27FC236}">
                <a16:creationId xmlns:a16="http://schemas.microsoft.com/office/drawing/2014/main" id="{E52D1ECE-19EA-41FA-B93F-3BDC816D8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2" name="Title 1"/>
          <p:cNvSpPr>
            <a:spLocks noGrp="1"/>
          </p:cNvSpPr>
          <p:nvPr>
            <p:ph type="title"/>
          </p:nvPr>
        </p:nvSpPr>
        <p:spPr>
          <a:xfrm>
            <a:off x="652537" y="142087"/>
            <a:ext cx="7773338" cy="414160"/>
          </a:xfrm>
        </p:spPr>
        <p:txBody>
          <a:bodyPr>
            <a:normAutofit fontScale="90000"/>
          </a:bodyPr>
          <a:lstStyle/>
          <a:p>
            <a:pPr algn="ctr"/>
            <a:r>
              <a:rPr lang="en-US" sz="3600" cap="none" dirty="0">
                <a:latin typeface="Calibri" panose="020F0502020204030204" pitchFamily="34" charset="0"/>
              </a:rPr>
              <a:t>Why State Water Planning?</a:t>
            </a:r>
            <a:endParaRPr lang="en-US" sz="3100" cap="none" dirty="0">
              <a:solidFill>
                <a:srgbClr val="FF0000"/>
              </a:solidFill>
              <a:latin typeface="Calibri" panose="020F0502020204030204" pitchFamily="34" charset="0"/>
            </a:endParaRPr>
          </a:p>
        </p:txBody>
      </p:sp>
      <p:sp>
        <p:nvSpPr>
          <p:cNvPr id="10" name="TextBox 9"/>
          <p:cNvSpPr txBox="1"/>
          <p:nvPr/>
        </p:nvSpPr>
        <p:spPr>
          <a:xfrm>
            <a:off x="468042" y="1216144"/>
            <a:ext cx="8142328"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prstClr val="black"/>
                </a:solidFill>
              </a:rPr>
              <a:t>From 1990 – 2020, SC population increased from </a:t>
            </a:r>
            <a:r>
              <a:rPr lang="en-US" sz="2200" b="1" dirty="0">
                <a:solidFill>
                  <a:prstClr val="black"/>
                </a:solidFill>
              </a:rPr>
              <a:t>3.5</a:t>
            </a:r>
            <a:r>
              <a:rPr lang="en-US" sz="2200" dirty="0">
                <a:solidFill>
                  <a:prstClr val="black"/>
                </a:solidFill>
              </a:rPr>
              <a:t> to </a:t>
            </a:r>
            <a:r>
              <a:rPr lang="en-US" sz="2200" b="1" dirty="0">
                <a:solidFill>
                  <a:prstClr val="black"/>
                </a:solidFill>
              </a:rPr>
              <a:t>5.1 </a:t>
            </a:r>
            <a:r>
              <a:rPr lang="en-US" sz="2200" dirty="0">
                <a:solidFill>
                  <a:prstClr val="black"/>
                </a:solidFill>
              </a:rPr>
              <a:t>million and is forecasted to increase to </a:t>
            </a:r>
            <a:r>
              <a:rPr lang="en-US" sz="2200" b="1" dirty="0">
                <a:solidFill>
                  <a:prstClr val="black"/>
                </a:solidFill>
              </a:rPr>
              <a:t>6.2</a:t>
            </a:r>
            <a:r>
              <a:rPr lang="en-US" sz="2200" dirty="0">
                <a:solidFill>
                  <a:prstClr val="black"/>
                </a:solidFill>
              </a:rPr>
              <a:t> million by 2035.</a:t>
            </a:r>
          </a:p>
          <a:p>
            <a:pPr marL="342900" indent="-342900">
              <a:buFont typeface="Arial" panose="020B0604020202020204" pitchFamily="34" charset="0"/>
              <a:buChar char="•"/>
            </a:pPr>
            <a:r>
              <a:rPr lang="en-US" sz="2200" dirty="0">
                <a:solidFill>
                  <a:prstClr val="black"/>
                </a:solidFill>
              </a:rPr>
              <a:t>Our growing population may increase future water demands and may increase competition for our water supplies.</a:t>
            </a:r>
          </a:p>
        </p:txBody>
      </p:sp>
      <p:sp>
        <p:nvSpPr>
          <p:cNvPr id="4" name="TextBox 3">
            <a:extLst>
              <a:ext uri="{FF2B5EF4-FFF2-40B4-BE49-F238E27FC236}">
                <a16:creationId xmlns:a16="http://schemas.microsoft.com/office/drawing/2014/main" id="{C1D8DDF4-0460-45E4-A615-CD37C6243625}"/>
              </a:ext>
            </a:extLst>
          </p:cNvPr>
          <p:cNvSpPr txBox="1"/>
          <p:nvPr/>
        </p:nvSpPr>
        <p:spPr>
          <a:xfrm>
            <a:off x="894298" y="750782"/>
            <a:ext cx="7289816" cy="523220"/>
          </a:xfrm>
          <a:prstGeom prst="rect">
            <a:avLst/>
          </a:prstGeom>
          <a:noFill/>
        </p:spPr>
        <p:txBody>
          <a:bodyPr wrap="none" rtlCol="0">
            <a:spAutoFit/>
          </a:bodyPr>
          <a:lstStyle/>
          <a:p>
            <a:r>
              <a:rPr lang="en-US" sz="2800" b="1" cap="none" dirty="0">
                <a:solidFill>
                  <a:schemeClr val="accent5">
                    <a:lumMod val="75000"/>
                  </a:schemeClr>
                </a:solidFill>
                <a:latin typeface="Calibri" panose="020F0502020204030204" pitchFamily="34" charset="0"/>
              </a:rPr>
              <a:t>Population Growth → Increased Water Demand</a:t>
            </a:r>
            <a:endParaRPr lang="en-US" sz="2800" b="1" dirty="0">
              <a:solidFill>
                <a:schemeClr val="accent5">
                  <a:lumMod val="75000"/>
                </a:schemeClr>
              </a:solidFill>
            </a:endParaRPr>
          </a:p>
        </p:txBody>
      </p:sp>
      <p:sp>
        <p:nvSpPr>
          <p:cNvPr id="9" name="TextBox 8">
            <a:extLst>
              <a:ext uri="{FF2B5EF4-FFF2-40B4-BE49-F238E27FC236}">
                <a16:creationId xmlns:a16="http://schemas.microsoft.com/office/drawing/2014/main" id="{DF972014-CBAA-4AAC-A3ED-749272DBDD8F}"/>
              </a:ext>
            </a:extLst>
          </p:cNvPr>
          <p:cNvSpPr txBox="1"/>
          <p:nvPr/>
        </p:nvSpPr>
        <p:spPr>
          <a:xfrm>
            <a:off x="5463" y="6609687"/>
            <a:ext cx="5349541" cy="261610"/>
          </a:xfrm>
          <a:prstGeom prst="rect">
            <a:avLst/>
          </a:prstGeom>
          <a:noFill/>
        </p:spPr>
        <p:txBody>
          <a:bodyPr wrap="none" rtlCol="0">
            <a:spAutoFit/>
          </a:bodyPr>
          <a:lstStyle/>
          <a:p>
            <a:r>
              <a:rPr lang="en-US" sz="1100" i="1" dirty="0"/>
              <a:t>Data from the SC Office of Revenue and Fiscal Affairs, 2021, and U.S. Census Bureau, 2021.</a:t>
            </a:r>
          </a:p>
        </p:txBody>
      </p:sp>
      <p:pic>
        <p:nvPicPr>
          <p:cNvPr id="12" name="Picture 11" descr="Chart, bar chart&#10;&#10;Description automatically generated">
            <a:extLst>
              <a:ext uri="{FF2B5EF4-FFF2-40B4-BE49-F238E27FC236}">
                <a16:creationId xmlns:a16="http://schemas.microsoft.com/office/drawing/2014/main" id="{E8271878-B332-4AB7-94CE-218F84BFED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413" y="2649994"/>
            <a:ext cx="7283387" cy="3922577"/>
          </a:xfrm>
          <a:prstGeom prst="rect">
            <a:avLst/>
          </a:prstGeom>
          <a:ln>
            <a:solidFill>
              <a:schemeClr val="tx1"/>
            </a:solidFill>
          </a:ln>
        </p:spPr>
      </p:pic>
      <p:sp>
        <p:nvSpPr>
          <p:cNvPr id="18" name="TextBox 17">
            <a:extLst>
              <a:ext uri="{FF2B5EF4-FFF2-40B4-BE49-F238E27FC236}">
                <a16:creationId xmlns:a16="http://schemas.microsoft.com/office/drawing/2014/main" id="{C805AD4F-071D-4908-8842-03DF6452254D}"/>
              </a:ext>
            </a:extLst>
          </p:cNvPr>
          <p:cNvSpPr txBox="1"/>
          <p:nvPr/>
        </p:nvSpPr>
        <p:spPr>
          <a:xfrm>
            <a:off x="1710266" y="2768107"/>
            <a:ext cx="5240867" cy="707886"/>
          </a:xfrm>
          <a:prstGeom prst="rect">
            <a:avLst/>
          </a:prstGeom>
          <a:noFill/>
        </p:spPr>
        <p:txBody>
          <a:bodyPr wrap="square" rtlCol="0">
            <a:spAutoFit/>
          </a:bodyPr>
          <a:lstStyle/>
          <a:p>
            <a:pPr algn="ctr"/>
            <a:r>
              <a:rPr lang="en-US" sz="2000" b="1" dirty="0"/>
              <a:t>SC Population Growth from 1900 – 2020 and Projections for 2025 – 2035</a:t>
            </a:r>
          </a:p>
        </p:txBody>
      </p:sp>
    </p:spTree>
    <p:extLst>
      <p:ext uri="{BB962C8B-B14F-4D97-AF65-F5344CB8AC3E}">
        <p14:creationId xmlns:p14="http://schemas.microsoft.com/office/powerpoint/2010/main" val="222144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1"/>
            <a:ext cx="9144000" cy="7005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11842" y="69645"/>
            <a:ext cx="8271934" cy="830997"/>
          </a:xfrm>
          <a:prstGeom prst="rect">
            <a:avLst/>
          </a:prstGeom>
        </p:spPr>
        <p:txBody>
          <a:bodyPr wrap="square">
            <a:spAutoFit/>
          </a:bodyPr>
          <a:lstStyle/>
          <a:p>
            <a:pPr algn="ctr"/>
            <a:r>
              <a:rPr lang="en-US" sz="3200" dirty="0">
                <a:solidFill>
                  <a:prstClr val="black"/>
                </a:solidFill>
                <a:latin typeface="Calibri" panose="020F0502020204030204" pitchFamily="34" charset="0"/>
                <a:ea typeface="+mj-ea"/>
                <a:cs typeface="+mj-cs"/>
              </a:rPr>
              <a:t>Why State Water Planning?</a:t>
            </a:r>
            <a:br>
              <a:rPr lang="en-US" sz="2800" dirty="0">
                <a:solidFill>
                  <a:prstClr val="black"/>
                </a:solidFill>
                <a:latin typeface="Calibri" panose="020F0502020204030204" pitchFamily="34" charset="0"/>
                <a:ea typeface="+mj-ea"/>
                <a:cs typeface="+mj-cs"/>
              </a:rPr>
            </a:br>
            <a:endParaRPr lang="en-US" sz="1600" dirty="0"/>
          </a:p>
        </p:txBody>
      </p:sp>
      <p:sp>
        <p:nvSpPr>
          <p:cNvPr id="64" name="Rectangle 63"/>
          <p:cNvSpPr/>
          <p:nvPr/>
        </p:nvSpPr>
        <p:spPr>
          <a:xfrm>
            <a:off x="566090" y="1053618"/>
            <a:ext cx="8271934" cy="1200329"/>
          </a:xfrm>
          <a:prstGeom prst="rect">
            <a:avLst/>
          </a:prstGeom>
        </p:spPr>
        <p:txBody>
          <a:bodyPr wrap="square">
            <a:spAutoFit/>
          </a:bodyPr>
          <a:lstStyle/>
          <a:p>
            <a:pPr algn="ctr"/>
            <a:r>
              <a:rPr lang="en-US" sz="2400" dirty="0">
                <a:solidFill>
                  <a:prstClr val="black"/>
                </a:solidFill>
                <a:latin typeface="Calibri" panose="020F0502020204030204" pitchFamily="34" charset="0"/>
              </a:rPr>
              <a:t>SC </a:t>
            </a:r>
            <a:r>
              <a:rPr lang="en-US" sz="2400" i="1" dirty="0">
                <a:solidFill>
                  <a:prstClr val="black"/>
                </a:solidFill>
                <a:latin typeface="Calibri" panose="020F0502020204030204" pitchFamily="34" charset="0"/>
              </a:rPr>
              <a:t>generally</a:t>
            </a:r>
            <a:r>
              <a:rPr lang="en-US" sz="2400" dirty="0">
                <a:solidFill>
                  <a:prstClr val="black"/>
                </a:solidFill>
                <a:latin typeface="Calibri" panose="020F0502020204030204" pitchFamily="34" charset="0"/>
              </a:rPr>
              <a:t> has an abundance of water, but recent droughts (</a:t>
            </a:r>
            <a:r>
              <a:rPr lang="en-US" sz="2400" b="1" dirty="0">
                <a:solidFill>
                  <a:prstClr val="black"/>
                </a:solidFill>
                <a:latin typeface="Calibri" panose="020F0502020204030204" pitchFamily="34" charset="0"/>
              </a:rPr>
              <a:t>1998-2002, 2007-2008, 2011-2012, 2016, 2019 – flash drought</a:t>
            </a:r>
            <a:r>
              <a:rPr lang="en-US" sz="2400" dirty="0">
                <a:solidFill>
                  <a:prstClr val="black"/>
                </a:solidFill>
                <a:latin typeface="Calibri" panose="020F0502020204030204" pitchFamily="34" charset="0"/>
              </a:rPr>
              <a:t>) have stressed the State’s water resources.</a:t>
            </a:r>
          </a:p>
        </p:txBody>
      </p:sp>
      <p:sp>
        <p:nvSpPr>
          <p:cNvPr id="66" name="TextBox 65"/>
          <p:cNvSpPr txBox="1"/>
          <p:nvPr/>
        </p:nvSpPr>
        <p:spPr>
          <a:xfrm>
            <a:off x="651294" y="6413654"/>
            <a:ext cx="8032482" cy="400110"/>
          </a:xfrm>
          <a:prstGeom prst="rect">
            <a:avLst/>
          </a:prstGeom>
          <a:noFill/>
          <a:ln>
            <a:noFill/>
          </a:ln>
        </p:spPr>
        <p:txBody>
          <a:bodyPr wrap="square" rtlCol="0">
            <a:spAutoFit/>
          </a:bodyPr>
          <a:lstStyle/>
          <a:p>
            <a:r>
              <a:rPr lang="en-US" sz="2000" b="1" dirty="0"/>
              <a:t>Statewide Average Annual Rainfall (inches) and 5-year Running Average</a:t>
            </a:r>
          </a:p>
        </p:txBody>
      </p:sp>
      <p:sp>
        <p:nvSpPr>
          <p:cNvPr id="3" name="TextBox 2">
            <a:extLst>
              <a:ext uri="{FF2B5EF4-FFF2-40B4-BE49-F238E27FC236}">
                <a16:creationId xmlns:a16="http://schemas.microsoft.com/office/drawing/2014/main" id="{A9441E8E-C413-401B-BCBA-F5C3EE2AA549}"/>
              </a:ext>
            </a:extLst>
          </p:cNvPr>
          <p:cNvSpPr txBox="1"/>
          <p:nvPr/>
        </p:nvSpPr>
        <p:spPr>
          <a:xfrm>
            <a:off x="3677763" y="682064"/>
            <a:ext cx="1403269" cy="523220"/>
          </a:xfrm>
          <a:prstGeom prst="rect">
            <a:avLst/>
          </a:prstGeom>
          <a:noFill/>
        </p:spPr>
        <p:txBody>
          <a:bodyPr wrap="none" rtlCol="0">
            <a:spAutoFit/>
          </a:bodyPr>
          <a:lstStyle/>
          <a:p>
            <a:r>
              <a:rPr lang="en-US" sz="2800" b="1" dirty="0">
                <a:solidFill>
                  <a:schemeClr val="accent5">
                    <a:lumMod val="75000"/>
                  </a:schemeClr>
                </a:solidFill>
                <a:latin typeface="Calibri" panose="020F0502020204030204" pitchFamily="34" charset="0"/>
                <a:ea typeface="+mj-ea"/>
                <a:cs typeface="+mj-cs"/>
              </a:rPr>
              <a:t>Drought</a:t>
            </a:r>
            <a:endParaRPr lang="en-US" sz="2800" b="1" dirty="0">
              <a:solidFill>
                <a:schemeClr val="accent5">
                  <a:lumMod val="75000"/>
                </a:schemeClr>
              </a:solidFill>
            </a:endParaRPr>
          </a:p>
        </p:txBody>
      </p:sp>
      <p:pic>
        <p:nvPicPr>
          <p:cNvPr id="10" name="Picture 9" descr="DNR logo.png">
            <a:extLst>
              <a:ext uri="{FF2B5EF4-FFF2-40B4-BE49-F238E27FC236}">
                <a16:creationId xmlns:a16="http://schemas.microsoft.com/office/drawing/2014/main" id="{5D0F1260-2E30-4109-B135-7F383B27C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pic>
        <p:nvPicPr>
          <p:cNvPr id="4" name="Picture 3" descr="Chart, bar chart&#10;&#10;Description automatically generated">
            <a:extLst>
              <a:ext uri="{FF2B5EF4-FFF2-40B4-BE49-F238E27FC236}">
                <a16:creationId xmlns:a16="http://schemas.microsoft.com/office/drawing/2014/main" id="{AC501636-9FB8-4D69-9DDB-D8C29C95D6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683" y="2248603"/>
            <a:ext cx="6856633" cy="4119594"/>
          </a:xfrm>
          <a:prstGeom prst="rect">
            <a:avLst/>
          </a:prstGeom>
        </p:spPr>
      </p:pic>
    </p:spTree>
    <p:extLst>
      <p:ext uri="{BB962C8B-B14F-4D97-AF65-F5344CB8AC3E}">
        <p14:creationId xmlns:p14="http://schemas.microsoft.com/office/powerpoint/2010/main" val="88179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4468" t="8347" r="9086" b="4099"/>
          <a:stretch/>
        </p:blipFill>
        <p:spPr>
          <a:xfrm>
            <a:off x="5546306" y="4076938"/>
            <a:ext cx="3470005" cy="2635837"/>
          </a:xfrm>
          <a:prstGeom prst="rect">
            <a:avLst/>
          </a:prstGeom>
          <a:ln>
            <a:solidFill>
              <a:schemeClr val="tx1"/>
            </a:solidFill>
          </a:ln>
        </p:spPr>
      </p:pic>
      <p:sp>
        <p:nvSpPr>
          <p:cNvPr id="6" name="Rectangle 5"/>
          <p:cNvSpPr/>
          <p:nvPr/>
        </p:nvSpPr>
        <p:spPr>
          <a:xfrm>
            <a:off x="0" y="1"/>
            <a:ext cx="9144000" cy="7005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74133" y="48241"/>
            <a:ext cx="8271934" cy="584775"/>
          </a:xfrm>
          <a:prstGeom prst="rect">
            <a:avLst/>
          </a:prstGeom>
        </p:spPr>
        <p:txBody>
          <a:bodyPr wrap="square">
            <a:spAutoFit/>
          </a:bodyPr>
          <a:lstStyle/>
          <a:p>
            <a:pPr algn="ctr"/>
            <a:r>
              <a:rPr lang="en-US" sz="3200" dirty="0">
                <a:solidFill>
                  <a:prstClr val="black"/>
                </a:solidFill>
                <a:latin typeface="Calibri" panose="020F0502020204030204" pitchFamily="34" charset="0"/>
                <a:ea typeface="+mj-ea"/>
                <a:cs typeface="+mj-cs"/>
              </a:rPr>
              <a:t>Why State Water Planning?</a:t>
            </a:r>
            <a:endParaRPr lang="en-US" sz="1600" dirty="0"/>
          </a:p>
        </p:txBody>
      </p:sp>
      <p:sp>
        <p:nvSpPr>
          <p:cNvPr id="64" name="Rectangle 63"/>
          <p:cNvSpPr/>
          <p:nvPr/>
        </p:nvSpPr>
        <p:spPr>
          <a:xfrm>
            <a:off x="140972" y="962648"/>
            <a:ext cx="8862055" cy="830997"/>
          </a:xfrm>
          <a:prstGeom prst="rect">
            <a:avLst/>
          </a:prstGeom>
        </p:spPr>
        <p:txBody>
          <a:bodyPr wrap="square">
            <a:spAutoFit/>
          </a:bodyPr>
          <a:lstStyle/>
          <a:p>
            <a:pPr algn="ctr"/>
            <a:r>
              <a:rPr lang="en-US" sz="2400" dirty="0">
                <a:solidFill>
                  <a:prstClr val="black"/>
                </a:solidFill>
                <a:latin typeface="Calibri" panose="020F0502020204030204" pitchFamily="34" charset="0"/>
              </a:rPr>
              <a:t>Tree-ring studies indicate the occurrence of more severe and longer-term droughts (Mega-droughts) over the past 400 years.</a:t>
            </a:r>
          </a:p>
        </p:txBody>
      </p:sp>
      <p:sp>
        <p:nvSpPr>
          <p:cNvPr id="4" name="TextBox 3"/>
          <p:cNvSpPr txBox="1"/>
          <p:nvPr/>
        </p:nvSpPr>
        <p:spPr>
          <a:xfrm>
            <a:off x="0" y="1859340"/>
            <a:ext cx="8899101" cy="1569660"/>
          </a:xfrm>
          <a:prstGeom prst="rect">
            <a:avLst/>
          </a:prstGeom>
          <a:noFill/>
        </p:spPr>
        <p:txBody>
          <a:bodyPr wrap="square" rtlCol="0">
            <a:spAutoFit/>
          </a:bodyPr>
          <a:lstStyle/>
          <a:p>
            <a:pPr algn="ctr"/>
            <a:r>
              <a:rPr lang="en-US" sz="2400" i="1" dirty="0">
                <a:solidFill>
                  <a:prstClr val="black"/>
                </a:solidFill>
                <a:latin typeface="Calibri" panose="020F0502020204030204" pitchFamily="34" charset="0"/>
              </a:rPr>
              <a:t>Uncertainty in the nature of future droughts combined with the potential for increasing water demands highlights the importance of comprehensive State and river basin planning.</a:t>
            </a:r>
          </a:p>
          <a:p>
            <a:pPr algn="ctr"/>
            <a:endParaRPr lang="en-US" sz="2400" dirty="0"/>
          </a:p>
        </p:txBody>
      </p:sp>
      <p:pic>
        <p:nvPicPr>
          <p:cNvPr id="2" name="Picture 1"/>
          <p:cNvPicPr>
            <a:picLocks noChangeAspect="1"/>
          </p:cNvPicPr>
          <p:nvPr/>
        </p:nvPicPr>
        <p:blipFill rotWithShape="1">
          <a:blip r:embed="rId4"/>
          <a:srcRect l="6853" t="5760" r="5575" b="7798"/>
          <a:stretch/>
        </p:blipFill>
        <p:spPr>
          <a:xfrm>
            <a:off x="119940" y="4077422"/>
            <a:ext cx="3560335" cy="2635837"/>
          </a:xfrm>
          <a:prstGeom prst="rect">
            <a:avLst/>
          </a:prstGeom>
          <a:ln>
            <a:solidFill>
              <a:schemeClr val="tx1"/>
            </a:solidFill>
          </a:ln>
        </p:spPr>
      </p:pic>
      <p:pic>
        <p:nvPicPr>
          <p:cNvPr id="3" name="Picture 2"/>
          <p:cNvPicPr>
            <a:picLocks noChangeAspect="1"/>
          </p:cNvPicPr>
          <p:nvPr/>
        </p:nvPicPr>
        <p:blipFill rotWithShape="1">
          <a:blip r:embed="rId5"/>
          <a:srcRect l="6231" t="5323" r="9149" b="11315"/>
          <a:stretch/>
        </p:blipFill>
        <p:spPr>
          <a:xfrm>
            <a:off x="2814047" y="3280461"/>
            <a:ext cx="3539042" cy="2614891"/>
          </a:xfrm>
          <a:prstGeom prst="rect">
            <a:avLst/>
          </a:prstGeom>
          <a:ln>
            <a:solidFill>
              <a:schemeClr val="tx1"/>
            </a:solidFill>
          </a:ln>
        </p:spPr>
      </p:pic>
      <p:pic>
        <p:nvPicPr>
          <p:cNvPr id="11" name="Picture 10" descr="DNR logo.png">
            <a:extLst>
              <a:ext uri="{FF2B5EF4-FFF2-40B4-BE49-F238E27FC236}">
                <a16:creationId xmlns:a16="http://schemas.microsoft.com/office/drawing/2014/main" id="{9A2386DE-D81F-4975-9C3E-8077DF6519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
        <p:nvSpPr>
          <p:cNvPr id="5" name="TextBox 4">
            <a:extLst>
              <a:ext uri="{FF2B5EF4-FFF2-40B4-BE49-F238E27FC236}">
                <a16:creationId xmlns:a16="http://schemas.microsoft.com/office/drawing/2014/main" id="{BC749DB6-81A2-4264-BF85-ADC5D76C7526}"/>
              </a:ext>
            </a:extLst>
          </p:cNvPr>
          <p:cNvSpPr txBox="1"/>
          <p:nvPr/>
        </p:nvSpPr>
        <p:spPr>
          <a:xfrm>
            <a:off x="3597695" y="5513951"/>
            <a:ext cx="2147767" cy="400110"/>
          </a:xfrm>
          <a:prstGeom prst="rect">
            <a:avLst/>
          </a:prstGeom>
          <a:noFill/>
        </p:spPr>
        <p:txBody>
          <a:bodyPr wrap="none" rtlCol="0">
            <a:spAutoFit/>
          </a:bodyPr>
          <a:lstStyle/>
          <a:p>
            <a:r>
              <a:rPr lang="en-US" sz="2000" b="1" dirty="0">
                <a:solidFill>
                  <a:schemeClr val="bg1"/>
                </a:solidFill>
              </a:rPr>
              <a:t>Lake Marion, 2007</a:t>
            </a:r>
          </a:p>
        </p:txBody>
      </p:sp>
      <p:sp>
        <p:nvSpPr>
          <p:cNvPr id="12" name="TextBox 11">
            <a:extLst>
              <a:ext uri="{FF2B5EF4-FFF2-40B4-BE49-F238E27FC236}">
                <a16:creationId xmlns:a16="http://schemas.microsoft.com/office/drawing/2014/main" id="{37A26007-5348-492C-A144-F0EACC3B26FA}"/>
              </a:ext>
            </a:extLst>
          </p:cNvPr>
          <p:cNvSpPr txBox="1"/>
          <p:nvPr/>
        </p:nvSpPr>
        <p:spPr>
          <a:xfrm>
            <a:off x="474133" y="4485012"/>
            <a:ext cx="1569404" cy="707886"/>
          </a:xfrm>
          <a:prstGeom prst="rect">
            <a:avLst/>
          </a:prstGeom>
          <a:noFill/>
        </p:spPr>
        <p:txBody>
          <a:bodyPr wrap="none" rtlCol="0">
            <a:spAutoFit/>
          </a:bodyPr>
          <a:lstStyle/>
          <a:p>
            <a:r>
              <a:rPr lang="en-US" sz="2000" b="1" dirty="0">
                <a:solidFill>
                  <a:schemeClr val="bg1"/>
                </a:solidFill>
              </a:rPr>
              <a:t>Dorchester </a:t>
            </a:r>
          </a:p>
          <a:p>
            <a:r>
              <a:rPr lang="en-US" sz="2000" b="1" dirty="0">
                <a:solidFill>
                  <a:schemeClr val="bg1"/>
                </a:solidFill>
              </a:rPr>
              <a:t>County, 2007</a:t>
            </a:r>
          </a:p>
        </p:txBody>
      </p:sp>
      <p:sp>
        <p:nvSpPr>
          <p:cNvPr id="13" name="TextBox 12">
            <a:extLst>
              <a:ext uri="{FF2B5EF4-FFF2-40B4-BE49-F238E27FC236}">
                <a16:creationId xmlns:a16="http://schemas.microsoft.com/office/drawing/2014/main" id="{F3D496A6-B55E-41EF-A405-BA72F0C294AA}"/>
              </a:ext>
            </a:extLst>
          </p:cNvPr>
          <p:cNvSpPr txBox="1"/>
          <p:nvPr/>
        </p:nvSpPr>
        <p:spPr>
          <a:xfrm>
            <a:off x="6353089" y="6004889"/>
            <a:ext cx="1914242" cy="707886"/>
          </a:xfrm>
          <a:prstGeom prst="rect">
            <a:avLst/>
          </a:prstGeom>
          <a:noFill/>
        </p:spPr>
        <p:txBody>
          <a:bodyPr wrap="none" rtlCol="0">
            <a:spAutoFit/>
          </a:bodyPr>
          <a:lstStyle/>
          <a:p>
            <a:r>
              <a:rPr lang="en-US" sz="2000" b="1" dirty="0">
                <a:solidFill>
                  <a:schemeClr val="bg1"/>
                </a:solidFill>
              </a:rPr>
              <a:t>Kings Mountain </a:t>
            </a:r>
          </a:p>
          <a:p>
            <a:r>
              <a:rPr lang="en-US" sz="2000" b="1" dirty="0">
                <a:solidFill>
                  <a:schemeClr val="bg1"/>
                </a:solidFill>
              </a:rPr>
              <a:t>State Park, 2008</a:t>
            </a:r>
          </a:p>
        </p:txBody>
      </p:sp>
    </p:spTree>
    <p:extLst>
      <p:ext uri="{BB962C8B-B14F-4D97-AF65-F5344CB8AC3E}">
        <p14:creationId xmlns:p14="http://schemas.microsoft.com/office/powerpoint/2010/main" val="798037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1"/>
            <a:ext cx="9144000" cy="7005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0" y="700586"/>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18"/>
          <p:cNvGrpSpPr/>
          <p:nvPr/>
        </p:nvGrpSpPr>
        <p:grpSpPr>
          <a:xfrm>
            <a:off x="530273" y="1576112"/>
            <a:ext cx="3161193" cy="4028822"/>
            <a:chOff x="685799" y="781990"/>
            <a:chExt cx="3847646" cy="4932876"/>
          </a:xfrm>
        </p:grpSpPr>
        <p:grpSp>
          <p:nvGrpSpPr>
            <p:cNvPr id="6" name="Group 9"/>
            <p:cNvGrpSpPr>
              <a:grpSpLocks/>
            </p:cNvGrpSpPr>
            <p:nvPr/>
          </p:nvGrpSpPr>
          <p:grpSpPr bwMode="auto">
            <a:xfrm>
              <a:off x="685799" y="781990"/>
              <a:ext cx="3847646" cy="4932876"/>
              <a:chOff x="1248" y="-27"/>
              <a:chExt cx="3144" cy="4195"/>
            </a:xfrm>
            <a:effectLst>
              <a:outerShdw blurRad="50800" dist="38100" dir="2700000" algn="tl" rotWithShape="0">
                <a:prstClr val="black">
                  <a:alpha val="40000"/>
                </a:prstClr>
              </a:outerShdw>
            </a:effectLst>
          </p:grpSpPr>
          <p:pic>
            <p:nvPicPr>
              <p:cNvPr id="8" name="Picture 7" descr="I:\Common\wachob\water plan\cover.jpg"/>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1248" y="-27"/>
                <a:ext cx="3122" cy="4195"/>
              </a:xfrm>
              <a:prstGeom prst="rect">
                <a:avLst/>
              </a:prstGeom>
              <a:noFill/>
              <a:ln>
                <a:solidFill>
                  <a:sysClr val="windowText" lastClr="000000"/>
                </a:solidFill>
              </a:ln>
            </p:spPr>
          </p:pic>
          <p:sp>
            <p:nvSpPr>
              <p:cNvPr id="9" name="Rectangle 8"/>
              <p:cNvSpPr>
                <a:spLocks noChangeArrowheads="1"/>
              </p:cNvSpPr>
              <p:nvPr/>
            </p:nvSpPr>
            <p:spPr bwMode="auto">
              <a:xfrm>
                <a:off x="1248" y="1978"/>
                <a:ext cx="3144" cy="356"/>
              </a:xfrm>
              <a:prstGeom prst="rect">
                <a:avLst/>
              </a:prstGeom>
              <a:noFill/>
              <a:ln w="38100">
                <a:noFill/>
                <a:miter lim="800000"/>
                <a:headEnd/>
                <a:tailEnd/>
              </a:ln>
              <a:effectLst/>
            </p:spPr>
            <p:txBody>
              <a:bodyPr anchor="ctr">
                <a:spAutoFit/>
              </a:bodyPr>
              <a:lstStyle/>
              <a:p>
                <a:pPr defTabSz="685800">
                  <a:defRPr/>
                </a:pPr>
                <a:endParaRPr lang="en-US" sz="1350" kern="0">
                  <a:solidFill>
                    <a:prstClr val="white"/>
                  </a:solidFill>
                  <a:latin typeface="Constantia"/>
                </a:endParaRPr>
              </a:p>
            </p:txBody>
          </p:sp>
        </p:grpSp>
        <p:sp>
          <p:nvSpPr>
            <p:cNvPr id="7" name="TextBox 6"/>
            <p:cNvSpPr txBox="1"/>
            <p:nvPr/>
          </p:nvSpPr>
          <p:spPr>
            <a:xfrm>
              <a:off x="1447801" y="2438402"/>
              <a:ext cx="685799" cy="354452"/>
            </a:xfrm>
            <a:prstGeom prst="rect">
              <a:avLst/>
            </a:prstGeom>
            <a:noFill/>
          </p:spPr>
          <p:txBody>
            <a:bodyPr wrap="square" rtlCol="0">
              <a:spAutoFit/>
            </a:bodyPr>
            <a:lstStyle/>
            <a:p>
              <a:pPr defTabSz="685800">
                <a:defRPr/>
              </a:pPr>
              <a:r>
                <a:rPr lang="en-US" sz="1050" kern="0" dirty="0">
                  <a:solidFill>
                    <a:sysClr val="windowText" lastClr="000000"/>
                  </a:solidFill>
                  <a:latin typeface="Calibri"/>
                  <a:cs typeface="Times New Roman" pitchFamily="18" charset="0"/>
                </a:rPr>
                <a:t>2004</a:t>
              </a:r>
            </a:p>
          </p:txBody>
        </p:sp>
      </p:grpSp>
      <p:sp>
        <p:nvSpPr>
          <p:cNvPr id="10" name="TextBox 9"/>
          <p:cNvSpPr txBox="1"/>
          <p:nvPr/>
        </p:nvSpPr>
        <p:spPr>
          <a:xfrm>
            <a:off x="3987984" y="1196690"/>
            <a:ext cx="4871555" cy="5293757"/>
          </a:xfrm>
          <a:prstGeom prst="rect">
            <a:avLst/>
          </a:prstGeom>
          <a:noFill/>
        </p:spPr>
        <p:txBody>
          <a:bodyPr wrap="square" rtlCol="0">
            <a:spAutoFit/>
          </a:bodyPr>
          <a:lstStyle/>
          <a:p>
            <a:pPr marL="257175" indent="-257175">
              <a:buFont typeface="Arial" panose="020B0604020202020204" pitchFamily="34" charset="0"/>
              <a:buChar char="•"/>
            </a:pPr>
            <a:r>
              <a:rPr lang="en-US" sz="2000" dirty="0">
                <a:solidFill>
                  <a:prstClr val="black"/>
                </a:solidFill>
                <a:latin typeface="Calibri"/>
              </a:rPr>
              <a:t>SCDNR published the first edition of the State Water Plan in </a:t>
            </a:r>
            <a:r>
              <a:rPr lang="en-US" sz="2000" b="1" dirty="0">
                <a:solidFill>
                  <a:prstClr val="black"/>
                </a:solidFill>
                <a:latin typeface="Calibri"/>
              </a:rPr>
              <a:t>1998</a:t>
            </a:r>
            <a:r>
              <a:rPr lang="en-US" sz="2000" dirty="0">
                <a:solidFill>
                  <a:prstClr val="black"/>
                </a:solidFill>
                <a:latin typeface="Calibri"/>
              </a:rPr>
              <a:t>.</a:t>
            </a:r>
          </a:p>
          <a:p>
            <a:pPr marL="257175" indent="-257175">
              <a:buFont typeface="Arial" panose="020B0604020202020204" pitchFamily="34" charset="0"/>
              <a:buChar char="•"/>
            </a:pPr>
            <a:endParaRPr lang="en-US" sz="2000" dirty="0">
              <a:solidFill>
                <a:prstClr val="black"/>
              </a:solidFill>
              <a:latin typeface="Calibri"/>
            </a:endParaRPr>
          </a:p>
          <a:p>
            <a:pPr marL="257175" indent="-257175">
              <a:buFont typeface="Arial" panose="020B0604020202020204" pitchFamily="34" charset="0"/>
              <a:buChar char="•"/>
            </a:pPr>
            <a:r>
              <a:rPr lang="en-US" sz="2000" dirty="0">
                <a:solidFill>
                  <a:prstClr val="black"/>
                </a:solidFill>
                <a:latin typeface="Calibri"/>
              </a:rPr>
              <a:t>In </a:t>
            </a:r>
            <a:r>
              <a:rPr lang="en-US" sz="2000" b="1" dirty="0">
                <a:solidFill>
                  <a:prstClr val="black"/>
                </a:solidFill>
                <a:latin typeface="Calibri"/>
              </a:rPr>
              <a:t>2004</a:t>
            </a:r>
            <a:r>
              <a:rPr lang="en-US" sz="2000" dirty="0">
                <a:solidFill>
                  <a:prstClr val="black"/>
                </a:solidFill>
                <a:latin typeface="Calibri"/>
              </a:rPr>
              <a:t>, SCDNR published the second edition of the South Carolina Water Plan incorporating lessons learned from the drought of 1998-2002.</a:t>
            </a:r>
          </a:p>
          <a:p>
            <a:endParaRPr lang="en-US" sz="2000" dirty="0">
              <a:solidFill>
                <a:prstClr val="black"/>
              </a:solidFill>
              <a:latin typeface="Calibri"/>
            </a:endParaRPr>
          </a:p>
          <a:p>
            <a:pPr marL="257175" indent="-257175">
              <a:buFont typeface="Arial" panose="020B0604020202020204" pitchFamily="34" charset="0"/>
              <a:buChar char="•"/>
            </a:pPr>
            <a:r>
              <a:rPr lang="en-US" sz="2000" dirty="0">
                <a:solidFill>
                  <a:prstClr val="black"/>
                </a:solidFill>
                <a:latin typeface="Calibri"/>
                <a:cs typeface="Times New Roman" pitchFamily="18" charset="0"/>
              </a:rPr>
              <a:t>One recommendation was to develop a regional water plan for each major river basin in the State.</a:t>
            </a:r>
          </a:p>
          <a:p>
            <a:pPr marL="257175" indent="-257175">
              <a:buFont typeface="Arial" panose="020B0604020202020204" pitchFamily="34" charset="0"/>
              <a:buChar char="•"/>
            </a:pPr>
            <a:endParaRPr lang="en-US" sz="2000" dirty="0">
              <a:solidFill>
                <a:prstClr val="black"/>
              </a:solidFill>
              <a:latin typeface="Calibri"/>
              <a:cs typeface="Times New Roman" pitchFamily="18" charset="0"/>
            </a:endParaRPr>
          </a:p>
          <a:p>
            <a:pPr marL="257175" indent="-257175">
              <a:buFont typeface="Arial" panose="020B0604020202020204" pitchFamily="34" charset="0"/>
              <a:buChar char="•"/>
            </a:pPr>
            <a:r>
              <a:rPr lang="en-US" sz="2000" b="1" dirty="0">
                <a:solidFill>
                  <a:prstClr val="black"/>
                </a:solidFill>
                <a:latin typeface="Calibri"/>
                <a:cs typeface="Times New Roman" pitchFamily="18" charset="0"/>
              </a:rPr>
              <a:t>10 years later </a:t>
            </a:r>
            <a:r>
              <a:rPr lang="en-US" sz="2000" dirty="0">
                <a:solidFill>
                  <a:prstClr val="black"/>
                </a:solidFill>
                <a:latin typeface="Calibri"/>
                <a:cs typeface="Times New Roman" pitchFamily="18" charset="0"/>
              </a:rPr>
              <a:t>– SCDNR and SCDHEC initiated the first step towards these regional water plans, now formally called </a:t>
            </a:r>
            <a:r>
              <a:rPr lang="en-US" sz="2000" i="1" dirty="0">
                <a:solidFill>
                  <a:prstClr val="black"/>
                </a:solidFill>
                <a:latin typeface="Calibri"/>
                <a:cs typeface="Times New Roman" pitchFamily="18" charset="0"/>
              </a:rPr>
              <a:t>River Basin Plans</a:t>
            </a:r>
            <a:r>
              <a:rPr lang="en-US" sz="2000" dirty="0">
                <a:solidFill>
                  <a:prstClr val="black"/>
                </a:solidFill>
                <a:latin typeface="Calibri"/>
                <a:cs typeface="Times New Roman" pitchFamily="18" charset="0"/>
              </a:rPr>
              <a:t>.</a:t>
            </a:r>
          </a:p>
          <a:p>
            <a:r>
              <a:rPr lang="en-US" sz="2000" dirty="0">
                <a:solidFill>
                  <a:prstClr val="black"/>
                </a:solidFill>
                <a:latin typeface="Calibri"/>
              </a:rPr>
              <a:t> </a:t>
            </a:r>
          </a:p>
        </p:txBody>
      </p:sp>
      <p:sp>
        <p:nvSpPr>
          <p:cNvPr id="11" name="Rectangle 10"/>
          <p:cNvSpPr/>
          <p:nvPr/>
        </p:nvSpPr>
        <p:spPr>
          <a:xfrm>
            <a:off x="753413" y="65594"/>
            <a:ext cx="7132921" cy="584775"/>
          </a:xfrm>
          <a:prstGeom prst="rect">
            <a:avLst/>
          </a:prstGeom>
        </p:spPr>
        <p:txBody>
          <a:bodyPr wrap="square">
            <a:spAutoFit/>
          </a:bodyPr>
          <a:lstStyle/>
          <a:p>
            <a:pPr algn="ctr"/>
            <a:r>
              <a:rPr lang="en-US" sz="3200" dirty="0">
                <a:solidFill>
                  <a:prstClr val="black"/>
                </a:solidFill>
                <a:latin typeface="Calibri"/>
              </a:rPr>
              <a:t>A Brief History of State Water Planning…</a:t>
            </a:r>
          </a:p>
        </p:txBody>
      </p:sp>
      <p:pic>
        <p:nvPicPr>
          <p:cNvPr id="15" name="Picture 14" descr="DNR logo.png">
            <a:extLst>
              <a:ext uri="{FF2B5EF4-FFF2-40B4-BE49-F238E27FC236}">
                <a16:creationId xmlns:a16="http://schemas.microsoft.com/office/drawing/2014/main" id="{A4300892-7C5F-4858-BF46-5A166CE223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Tree>
    <p:extLst>
      <p:ext uri="{BB962C8B-B14F-4D97-AF65-F5344CB8AC3E}">
        <p14:creationId xmlns:p14="http://schemas.microsoft.com/office/powerpoint/2010/main" val="2107094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1"/>
            <a:ext cx="9144000" cy="70058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700588"/>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88184" y="38257"/>
            <a:ext cx="6567632" cy="584775"/>
          </a:xfrm>
          <a:prstGeom prst="rect">
            <a:avLst/>
          </a:prstGeom>
          <a:noFill/>
          <a:effectLst/>
        </p:spPr>
        <p:txBody>
          <a:bodyPr wrap="none" rtlCol="0">
            <a:spAutoFit/>
          </a:bodyPr>
          <a:lstStyle/>
          <a:p>
            <a:r>
              <a:rPr lang="en-US" sz="3200" dirty="0">
                <a:solidFill>
                  <a:prstClr val="black"/>
                </a:solidFill>
                <a:latin typeface="Calibri"/>
              </a:rPr>
              <a:t>South Carolina’s Eight Planning Basins</a:t>
            </a:r>
          </a:p>
        </p:txBody>
      </p:sp>
      <p:sp>
        <p:nvSpPr>
          <p:cNvPr id="12" name="TextBox 11"/>
          <p:cNvSpPr txBox="1"/>
          <p:nvPr/>
        </p:nvSpPr>
        <p:spPr>
          <a:xfrm>
            <a:off x="473693" y="859820"/>
            <a:ext cx="8016995" cy="1631216"/>
          </a:xfrm>
          <a:prstGeom prst="rect">
            <a:avLst/>
          </a:prstGeom>
          <a:noFill/>
          <a:effectLst/>
        </p:spPr>
        <p:txBody>
          <a:bodyPr wrap="square" rtlCol="0">
            <a:spAutoFit/>
          </a:bodyPr>
          <a:lstStyle/>
          <a:p>
            <a:pPr marL="257175" indent="-257175">
              <a:buFont typeface="Arial" panose="020B0604020202020204" pitchFamily="34" charset="0"/>
              <a:buChar char="•"/>
            </a:pPr>
            <a:r>
              <a:rPr lang="en-US" sz="2000" dirty="0">
                <a:solidFill>
                  <a:prstClr val="black"/>
                </a:solidFill>
                <a:latin typeface="Calibri"/>
              </a:rPr>
              <a:t>River Basin Plans will be developed for the State’s 8 major river basins using a </a:t>
            </a:r>
            <a:r>
              <a:rPr lang="en-US" sz="2000" i="1" dirty="0">
                <a:solidFill>
                  <a:prstClr val="black"/>
                </a:solidFill>
                <a:latin typeface="Calibri"/>
              </a:rPr>
              <a:t>“</a:t>
            </a:r>
            <a:r>
              <a:rPr lang="en-US" sz="2000" b="1" i="1" dirty="0">
                <a:solidFill>
                  <a:prstClr val="black"/>
                </a:solidFill>
                <a:latin typeface="Calibri"/>
              </a:rPr>
              <a:t>bottom-up” </a:t>
            </a:r>
            <a:r>
              <a:rPr lang="en-US" sz="2000" dirty="0">
                <a:solidFill>
                  <a:prstClr val="black"/>
                </a:solidFill>
                <a:latin typeface="Calibri"/>
              </a:rPr>
              <a:t>approach</a:t>
            </a:r>
            <a:r>
              <a:rPr lang="en-US" sz="2000" i="1" dirty="0">
                <a:solidFill>
                  <a:prstClr val="black"/>
                </a:solidFill>
                <a:latin typeface="Calibri"/>
              </a:rPr>
              <a:t> </a:t>
            </a:r>
            <a:r>
              <a:rPr lang="en-US" sz="2000" dirty="0">
                <a:solidFill>
                  <a:prstClr val="black"/>
                </a:solidFill>
                <a:latin typeface="Calibri"/>
              </a:rPr>
              <a:t>where stakeholders in each basin lead the development of their basin plan.</a:t>
            </a:r>
          </a:p>
          <a:p>
            <a:pPr marL="257175" indent="-257175">
              <a:buFont typeface="Arial" panose="020B0604020202020204" pitchFamily="34" charset="0"/>
              <a:buChar char="•"/>
            </a:pPr>
            <a:r>
              <a:rPr lang="en-US" sz="2000" dirty="0">
                <a:solidFill>
                  <a:prstClr val="black"/>
                </a:solidFill>
                <a:latin typeface="Calibri"/>
              </a:rPr>
              <a:t>Collectively, the River Basin Plans will form the foundation of a new State Water Plan.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7462" y="2523310"/>
            <a:ext cx="5089076" cy="4191003"/>
          </a:xfrm>
          <a:prstGeom prst="rect">
            <a:avLst/>
          </a:prstGeom>
          <a:ln>
            <a:solidFill>
              <a:schemeClr val="tx1"/>
            </a:solidFill>
          </a:ln>
        </p:spPr>
      </p:pic>
      <p:pic>
        <p:nvPicPr>
          <p:cNvPr id="8" name="Picture 7" descr="DNR logo.png">
            <a:extLst>
              <a:ext uri="{FF2B5EF4-FFF2-40B4-BE49-F238E27FC236}">
                <a16:creationId xmlns:a16="http://schemas.microsoft.com/office/drawing/2014/main" id="{AAC8B46D-EFE9-492F-902E-B277EE5547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134" y="33255"/>
            <a:ext cx="631824" cy="631824"/>
          </a:xfrm>
          <a:prstGeom prst="rect">
            <a:avLst/>
          </a:prstGeom>
        </p:spPr>
      </p:pic>
    </p:spTree>
    <p:extLst>
      <p:ext uri="{BB962C8B-B14F-4D97-AF65-F5344CB8AC3E}">
        <p14:creationId xmlns:p14="http://schemas.microsoft.com/office/powerpoint/2010/main" val="4255521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6741</TotalTime>
  <Words>4562</Words>
  <Application>Microsoft Office PowerPoint</Application>
  <PresentationFormat>On-screen Show (4:3)</PresentationFormat>
  <Paragraphs>597</Paragraphs>
  <Slides>42</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Calibri Light</vt:lpstr>
      <vt:lpstr>Constantia</vt:lpstr>
      <vt:lpstr>Courier New</vt:lpstr>
      <vt:lpstr>Symbol</vt:lpstr>
      <vt:lpstr>Office Theme</vt:lpstr>
      <vt:lpstr>2_Office Theme</vt:lpstr>
      <vt:lpstr>PowerPoint Presentation</vt:lpstr>
      <vt:lpstr>PowerPoint Presentation</vt:lpstr>
      <vt:lpstr>PowerPoint Presentation</vt:lpstr>
      <vt:lpstr>PowerPoint Presentation</vt:lpstr>
      <vt:lpstr>Why State Water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 of Planning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a River Basin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Edisto RBC Representation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Water Planning?</dc:title>
  <dc:creator>Scott Harder</dc:creator>
  <cp:lastModifiedBy>Priyanka More</cp:lastModifiedBy>
  <cp:revision>405</cp:revision>
  <cp:lastPrinted>2019-11-20T19:15:54Z</cp:lastPrinted>
  <dcterms:created xsi:type="dcterms:W3CDTF">2019-07-12T17:41:34Z</dcterms:created>
  <dcterms:modified xsi:type="dcterms:W3CDTF">2021-11-05T18:24:15Z</dcterms:modified>
</cp:coreProperties>
</file>